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711" r:id="rId1"/>
    <p:sldMasterId id="2147483759" r:id="rId2"/>
  </p:sldMasterIdLst>
  <p:notesMasterIdLst>
    <p:notesMasterId r:id="rId77"/>
  </p:notesMasterIdLst>
  <p:handoutMasterIdLst>
    <p:handoutMasterId r:id="rId78"/>
  </p:handoutMasterIdLst>
  <p:sldIdLst>
    <p:sldId id="270" r:id="rId3"/>
    <p:sldId id="419" r:id="rId4"/>
    <p:sldId id="418" r:id="rId5"/>
    <p:sldId id="271" r:id="rId6"/>
    <p:sldId id="273" r:id="rId7"/>
    <p:sldId id="274" r:id="rId8"/>
    <p:sldId id="420" r:id="rId9"/>
    <p:sldId id="421" r:id="rId10"/>
    <p:sldId id="422" r:id="rId11"/>
    <p:sldId id="282" r:id="rId12"/>
    <p:sldId id="291" r:id="rId13"/>
    <p:sldId id="431" r:id="rId14"/>
    <p:sldId id="292" r:id="rId15"/>
    <p:sldId id="293" r:id="rId16"/>
    <p:sldId id="294" r:id="rId17"/>
    <p:sldId id="295" r:id="rId18"/>
    <p:sldId id="296" r:id="rId19"/>
    <p:sldId id="298" r:id="rId20"/>
    <p:sldId id="559" r:id="rId21"/>
    <p:sldId id="560" r:id="rId22"/>
    <p:sldId id="301" r:id="rId23"/>
    <p:sldId id="302" r:id="rId24"/>
    <p:sldId id="304" r:id="rId25"/>
    <p:sldId id="441" r:id="rId26"/>
    <p:sldId id="305" r:id="rId27"/>
    <p:sldId id="442" r:id="rId28"/>
    <p:sldId id="443" r:id="rId29"/>
    <p:sldId id="306" r:id="rId30"/>
    <p:sldId id="447" r:id="rId31"/>
    <p:sldId id="303" r:id="rId32"/>
    <p:sldId id="456" r:id="rId33"/>
    <p:sldId id="450" r:id="rId34"/>
    <p:sldId id="449" r:id="rId35"/>
    <p:sldId id="451" r:id="rId36"/>
    <p:sldId id="452" r:id="rId37"/>
    <p:sldId id="309" r:id="rId38"/>
    <p:sldId id="310" r:id="rId39"/>
    <p:sldId id="564" r:id="rId40"/>
    <p:sldId id="454" r:id="rId41"/>
    <p:sldId id="561" r:id="rId42"/>
    <p:sldId id="563" r:id="rId43"/>
    <p:sldId id="311" r:id="rId44"/>
    <p:sldId id="312" r:id="rId45"/>
    <p:sldId id="313" r:id="rId46"/>
    <p:sldId id="314" r:id="rId47"/>
    <p:sldId id="315" r:id="rId48"/>
    <p:sldId id="316" r:id="rId49"/>
    <p:sldId id="549" r:id="rId50"/>
    <p:sldId id="465" r:id="rId51"/>
    <p:sldId id="317" r:id="rId52"/>
    <p:sldId id="318" r:id="rId53"/>
    <p:sldId id="319" r:id="rId54"/>
    <p:sldId id="320" r:id="rId55"/>
    <p:sldId id="457" r:id="rId56"/>
    <p:sldId id="321" r:id="rId57"/>
    <p:sldId id="322" r:id="rId58"/>
    <p:sldId id="323" r:id="rId59"/>
    <p:sldId id="324" r:id="rId60"/>
    <p:sldId id="325" r:id="rId61"/>
    <p:sldId id="326" r:id="rId62"/>
    <p:sldId id="537" r:id="rId63"/>
    <p:sldId id="538" r:id="rId64"/>
    <p:sldId id="384" r:id="rId65"/>
    <p:sldId id="385" r:id="rId66"/>
    <p:sldId id="391" r:id="rId67"/>
    <p:sldId id="527" r:id="rId68"/>
    <p:sldId id="392" r:id="rId69"/>
    <p:sldId id="394" r:id="rId70"/>
    <p:sldId id="404" r:id="rId71"/>
    <p:sldId id="410" r:id="rId72"/>
    <p:sldId id="411" r:id="rId73"/>
    <p:sldId id="412" r:id="rId74"/>
    <p:sldId id="413" r:id="rId75"/>
    <p:sldId id="414" r:id="rId76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7B38"/>
    <a:srgbClr val="FF0000"/>
    <a:srgbClr val="CCFFFF"/>
    <a:srgbClr val="66FF66"/>
    <a:srgbClr val="00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8" autoAdjust="0"/>
    <p:restoredTop sz="76393" autoAdjust="0"/>
  </p:normalViewPr>
  <p:slideViewPr>
    <p:cSldViewPr snapToObjects="1">
      <p:cViewPr varScale="1">
        <p:scale>
          <a:sx n="88" d="100"/>
          <a:sy n="88" d="100"/>
        </p:scale>
        <p:origin x="208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6DCC2C2F-7B16-4222-A9C8-8233C9F1D8C9}" type="datetime3">
              <a:rPr lang="en-AU" altLang="zh-CN"/>
              <a:pPr>
                <a:defRPr/>
              </a:pPr>
              <a:t>7 June, 2019</a:t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B8DA135-F2CF-46F1-A76A-F08080A4F6D8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0DF66A36-67D4-4EFE-9BA7-457F81CCB2DC}" type="datetime3">
              <a:rPr lang="en-AU" altLang="zh-CN"/>
              <a:pPr>
                <a:defRPr/>
              </a:pPr>
              <a:t>7 June, 2019</a:t>
            </a:fld>
            <a:endParaRPr lang="en-AU" altLang="zh-CN"/>
          </a:p>
        </p:txBody>
      </p:sp>
      <p:sp>
        <p:nvSpPr>
          <p:cNvPr id="5124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A290EFE-4046-4087-8F1E-D67922A5D1B0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A28A56-C9E9-44EF-BE76-224BE9249B82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8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1DDA5C-EF30-4997-8650-E50BBC869586}" type="slidenum">
              <a:rPr lang="en-AU" altLang="zh-CN" sz="1300" smtClean="0">
                <a:latin typeface="Times New Roman" panose="02020603050405020304" pitchFamily="18" charset="0"/>
              </a:rPr>
              <a:pPr/>
              <a:t>1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1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AD48AB-5525-4E88-AAA7-15DAF7C0C933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6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26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F4B6FA-DA9A-4D80-BFEB-23860AD45314}" type="slidenum">
              <a:rPr lang="en-AU" altLang="zh-CN" sz="1300" smtClean="0">
                <a:latin typeface="Times New Roman" panose="02020603050405020304" pitchFamily="18" charset="0"/>
              </a:rPr>
              <a:pPr/>
              <a:t>10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66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7E5A86-9920-41F4-84B6-6A61698ED963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8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28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68E53E-374F-4406-99B1-F1F64FED594C}" type="slidenum">
              <a:rPr lang="en-AU" altLang="zh-CN" sz="1300" smtClean="0">
                <a:latin typeface="Times New Roman" panose="02020603050405020304" pitchFamily="18" charset="0"/>
              </a:rPr>
              <a:pPr/>
              <a:t>11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86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BA4923-4C87-4CE8-AF87-C85D88D8988A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0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30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ACC43C-D42C-42BE-80DC-01C8393A91D3}" type="slidenum">
              <a:rPr lang="en-AU" altLang="zh-CN" sz="1300" smtClean="0">
                <a:latin typeface="Times New Roman" panose="02020603050405020304" pitchFamily="18" charset="0"/>
              </a:rPr>
              <a:pPr/>
              <a:t>12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07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67F98C-F3AF-4CC2-84E7-6B4EFBF6A6A3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2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32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7CEA08-1E3D-4607-BD0F-FCA49163EC54}" type="slidenum">
              <a:rPr lang="en-AU" altLang="zh-CN" sz="1300" smtClean="0">
                <a:latin typeface="Times New Roman" panose="02020603050405020304" pitchFamily="18" charset="0"/>
              </a:rPr>
              <a:pPr/>
              <a:t>13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27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DB59F0-FD6E-41ED-94A7-2BF6E5C17142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4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34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1BB4E7-6883-4193-99AB-596C93451EB9}" type="slidenum">
              <a:rPr lang="en-AU" altLang="zh-CN" sz="1300" smtClean="0">
                <a:latin typeface="Times New Roman" panose="02020603050405020304" pitchFamily="18" charset="0"/>
              </a:rPr>
              <a:pPr/>
              <a:t>14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48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81C7DE-3459-492F-AA8D-F470B32A1965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6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36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FF6237-E531-4E4B-B80F-C0F2574910BA}" type="slidenum">
              <a:rPr lang="en-AU" altLang="zh-CN" sz="1300" smtClean="0">
                <a:latin typeface="Times New Roman" panose="02020603050405020304" pitchFamily="18" charset="0"/>
              </a:rPr>
              <a:pPr/>
              <a:t>15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68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AB1D90-6F0D-4C7D-A831-5FD22AD206EB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8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38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58B926-CB7B-41F0-917C-D22C00F7CC64}" type="slidenum">
              <a:rPr lang="en-AU" altLang="zh-CN" sz="1300" smtClean="0">
                <a:latin typeface="Times New Roman" panose="02020603050405020304" pitchFamily="18" charset="0"/>
              </a:rPr>
              <a:pPr/>
              <a:t>16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389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D079FB-DAF6-499B-957E-910B474C328D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0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40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189687-D0DA-4D1F-BD2F-134F2E871C08}" type="slidenum">
              <a:rPr lang="en-AU" altLang="zh-CN" sz="1300" smtClean="0">
                <a:latin typeface="Times New Roman" panose="02020603050405020304" pitchFamily="18" charset="0"/>
              </a:rPr>
              <a:pPr/>
              <a:t>17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09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B612D5-A0B1-4BD5-9424-4F949B3FF0E1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8B2009-7C18-47E9-95FD-C4CD9437F5D1}" type="slidenum">
              <a:rPr lang="en-AU" altLang="zh-CN" sz="1300" smtClean="0">
                <a:latin typeface="Times New Roman" panose="02020603050405020304" pitchFamily="18" charset="0"/>
              </a:rPr>
              <a:pPr/>
              <a:t>18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30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C3F7B2-A91D-4F6F-A08C-7F6324C5F031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4BB6E0-AE3A-49F3-A8CE-BD2DD32B2558}" type="slidenum">
              <a:rPr lang="en-AU" altLang="zh-CN" sz="1300" smtClean="0">
                <a:latin typeface="Times New Roman" panose="02020603050405020304" pitchFamily="18" charset="0"/>
              </a:rPr>
              <a:pPr/>
              <a:t>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50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84BE8E-EDBF-4C43-846A-6C6810D95BE6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0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59710C-6F3A-4193-85D0-7AF6BEA29555}" type="slidenum">
              <a:rPr lang="en-AU" altLang="zh-CN" sz="1300" smtClean="0">
                <a:latin typeface="Times New Roman" panose="02020603050405020304" pitchFamily="18" charset="0"/>
              </a:rPr>
              <a:pPr/>
              <a:t>2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2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2D7890-3891-4A73-B0F7-DC27E6CC736E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7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47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190808-A269-4F82-8638-8E71EBB2BA52}" type="slidenum">
              <a:rPr lang="en-AU" altLang="zh-CN" sz="1300" smtClean="0">
                <a:latin typeface="Times New Roman" panose="02020603050405020304" pitchFamily="18" charset="0"/>
              </a:rPr>
              <a:pPr/>
              <a:t>20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71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74172B-8636-4383-9EE3-DA741C593A49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94173C-D95F-47A5-915A-107AD0B7E3CA}" type="slidenum">
              <a:rPr lang="en-AU" altLang="zh-CN" sz="1300" smtClean="0">
                <a:latin typeface="Times New Roman" panose="02020603050405020304" pitchFamily="18" charset="0"/>
              </a:rPr>
              <a:pPr/>
              <a:t>21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491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957F1B-C865-40F7-85CE-75D6F1C86ACE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1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51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7B2610-12D0-412E-86B6-FC2391ABC727}" type="slidenum">
              <a:rPr lang="en-AU" altLang="zh-CN" sz="1300" smtClean="0">
                <a:latin typeface="Times New Roman" panose="02020603050405020304" pitchFamily="18" charset="0"/>
              </a:rPr>
              <a:pPr/>
              <a:t>22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12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302D84-D506-4A83-A760-FA69974A2863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98C2D0-3F70-408D-AD0B-039D957E4439}" type="slidenum">
              <a:rPr lang="en-AU" altLang="zh-CN" sz="1300" smtClean="0">
                <a:latin typeface="Times New Roman" panose="02020603050405020304" pitchFamily="18" charset="0"/>
              </a:rPr>
              <a:pPr/>
              <a:t>23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325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8D6D69-2305-44E3-9CA0-680C30996173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5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55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545EA8-5341-476E-B1A8-43A8C6F4AF0F}" type="slidenum">
              <a:rPr lang="en-AU" altLang="zh-CN" sz="1300" smtClean="0">
                <a:latin typeface="Times New Roman" panose="02020603050405020304" pitchFamily="18" charset="0"/>
              </a:rPr>
              <a:pPr/>
              <a:t>24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53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DB139E-B34F-4F28-96DD-8DCF57DA9A72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0F7CDCE-870F-46F3-B4DB-47ABA4765F9D}" type="slidenum">
              <a:rPr lang="en-AU" altLang="zh-CN" sz="1300" smtClean="0">
                <a:latin typeface="Times New Roman" panose="02020603050405020304" pitchFamily="18" charset="0"/>
              </a:rPr>
              <a:pPr/>
              <a:t>25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73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C4835D-2BC7-4A8C-AF93-94AC5F0B8050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6B0832-30FF-48A4-9B68-2BC7EE78787A}" type="slidenum">
              <a:rPr lang="en-AU" altLang="zh-CN" sz="1300" smtClean="0">
                <a:latin typeface="Times New Roman" panose="02020603050405020304" pitchFamily="18" charset="0"/>
              </a:rPr>
              <a:pPr/>
              <a:t>26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593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3FF7E2-D7B6-4DBA-B558-A3B0B07960C1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539E00-7F2F-4738-91A2-A4C4F9FCCD2E}" type="slidenum">
              <a:rPr lang="en-AU" altLang="zh-CN" sz="1300" smtClean="0">
                <a:latin typeface="Times New Roman" panose="02020603050405020304" pitchFamily="18" charset="0"/>
              </a:rPr>
              <a:pPr/>
              <a:t>27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614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F3F48E-1C25-4134-A09A-7BB036737A9E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79C48A-5758-4BB8-8D58-B4F19BED89E1}" type="slidenum">
              <a:rPr lang="en-AU" altLang="zh-CN" sz="1300" smtClean="0">
                <a:latin typeface="Times New Roman" panose="02020603050405020304" pitchFamily="18" charset="0"/>
              </a:rPr>
              <a:pPr/>
              <a:t>28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634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17C24E-AE33-4CC6-85D1-431B0DF0504E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65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65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A562C6-BD40-4FD4-987E-7420B0E22DAC}" type="slidenum">
              <a:rPr lang="en-AU" altLang="zh-CN" sz="1300" smtClean="0">
                <a:latin typeface="Times New Roman" panose="02020603050405020304" pitchFamily="18" charset="0"/>
              </a:rPr>
              <a:pPr/>
              <a:t>29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655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50295D-43E2-40D4-BFC6-65001FA9D8DD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2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BD1F7C-1042-46F2-8D9C-8E80403E05C4}" type="slidenum">
              <a:rPr lang="en-AU" altLang="zh-CN" sz="1300" smtClean="0">
                <a:latin typeface="Times New Roman" panose="02020603050405020304" pitchFamily="18" charset="0"/>
              </a:rPr>
              <a:pPr/>
              <a:t>3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2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686D7C-56E2-46D4-9668-652CB8618394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67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67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9CA14F-2CF9-4718-BAC1-DF73698E3F86}" type="slidenum">
              <a:rPr lang="en-AU" altLang="zh-CN" sz="1300" smtClean="0">
                <a:latin typeface="Times New Roman" panose="02020603050405020304" pitchFamily="18" charset="0"/>
              </a:rPr>
              <a:pPr/>
              <a:t>30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675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solidFill>
                  <a:srgbClr val="000000"/>
                </a:solidFill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5FDE95-BADD-4610-A107-7F0587BAC73C}" type="datetime3">
              <a:rPr lang="en-AU" altLang="zh-CN" sz="130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solidFill>
                  <a:srgbClr val="000000"/>
                </a:solidFill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69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CBDF73-679D-479B-BE21-5177B178284B}" type="slidenum">
              <a:rPr lang="en-AU" altLang="zh-CN" sz="130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31</a:t>
            </a:fld>
            <a:endParaRPr lang="en-AU" altLang="zh-CN" sz="13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7745F6-10B1-4351-9F91-CF377D5BA3BB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1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71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D80198-E2A9-4F91-B72A-D9E06CD387CD}" type="slidenum">
              <a:rPr lang="en-AU" altLang="zh-CN" sz="1300" smtClean="0">
                <a:latin typeface="Times New Roman" panose="02020603050405020304" pitchFamily="18" charset="0"/>
              </a:rPr>
              <a:pPr/>
              <a:t>32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16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6AEE4E-D8CF-4485-9901-B87C7D2E89AE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3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73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B71712-D75D-46BA-8505-F2E100A7D8BC}" type="slidenum">
              <a:rPr lang="en-AU" altLang="zh-CN" sz="1300" smtClean="0">
                <a:latin typeface="Times New Roman" panose="02020603050405020304" pitchFamily="18" charset="0"/>
              </a:rPr>
              <a:pPr/>
              <a:t>33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37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D8EDE0-B018-431B-A25C-A21FA2DB441B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5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75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C4ACDA-D96F-4C2F-A7C7-D8DD16516878}" type="slidenum">
              <a:rPr lang="en-AU" altLang="zh-CN" sz="1300" smtClean="0">
                <a:latin typeface="Times New Roman" panose="02020603050405020304" pitchFamily="18" charset="0"/>
              </a:rPr>
              <a:pPr/>
              <a:t>34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57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2A95BB-4145-425E-93D8-BF4E246899AE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7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77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5038D4C-18CF-45D5-8D69-55C55AA80BF5}" type="slidenum">
              <a:rPr lang="en-AU" altLang="zh-CN" sz="1300" smtClean="0">
                <a:latin typeface="Times New Roman" panose="02020603050405020304" pitchFamily="18" charset="0"/>
              </a:rPr>
              <a:pPr/>
              <a:t>35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78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18FB9E-8EE9-4E5F-9386-F14118D6DC73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9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79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5D4873-A672-4718-9E13-71C9E770FC5B}" type="slidenum">
              <a:rPr lang="en-AU" altLang="zh-CN" sz="1300" smtClean="0">
                <a:latin typeface="Times New Roman" panose="02020603050405020304" pitchFamily="18" charset="0"/>
              </a:rPr>
              <a:pPr/>
              <a:t>36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798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7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BF1D98-3596-4CE5-8B24-9997F7955981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18977-8A2B-47E4-91BF-046B4F2AAC08}" type="slidenum">
              <a:rPr lang="en-AU" altLang="zh-CN" sz="1300" smtClean="0">
                <a:latin typeface="Times New Roman" panose="02020603050405020304" pitchFamily="18" charset="0"/>
              </a:rPr>
              <a:pPr/>
              <a:t>37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19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8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3B5C84-B658-406E-BE0B-03AE1FF0A7AB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CBEA1E-56E2-49E4-B5AC-1CB922FBFC8E}" type="slidenum">
              <a:rPr lang="en-AU" altLang="zh-CN" sz="1300" smtClean="0">
                <a:latin typeface="Times New Roman" panose="02020603050405020304" pitchFamily="18" charset="0"/>
              </a:rPr>
              <a:pPr/>
              <a:t>38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39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9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10D9F3-9355-49B3-BAE8-9C48D8B34F78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F8F5F4-763C-4478-BDD6-4864EF0C67A9}" type="slidenum">
              <a:rPr lang="en-AU" altLang="zh-CN" sz="1300" smtClean="0">
                <a:latin typeface="Times New Roman" panose="02020603050405020304" pitchFamily="18" charset="0"/>
              </a:rPr>
              <a:pPr/>
              <a:t>39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60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413FAC-CFDC-4CA2-B7BC-6A8BF45A63C2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4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785A6A-B908-45B6-B4AA-FA67560B9857}" type="slidenum">
              <a:rPr lang="en-AU" altLang="zh-CN" sz="1300" smtClean="0">
                <a:latin typeface="Times New Roman" panose="02020603050405020304" pitchFamily="18" charset="0"/>
              </a:rPr>
              <a:pPr/>
              <a:t>4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3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0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CA0A70-D9C4-4EB9-9DA7-8427A3C0EE05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7B5FC0-3A88-482E-9FFD-6692E8712596}" type="slidenum">
              <a:rPr lang="en-AU" altLang="zh-CN" sz="1300" smtClean="0">
                <a:latin typeface="Times New Roman" panose="02020603050405020304" pitchFamily="18" charset="0"/>
              </a:rPr>
              <a:pPr/>
              <a:t>40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880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1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A0D0AC-22ED-4097-BBFB-5CCEE3764F62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0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90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F7A2AE-3738-4194-888C-E0F5E7F0F668}" type="slidenum">
              <a:rPr lang="en-AU" altLang="zh-CN" sz="1300" smtClean="0">
                <a:latin typeface="Times New Roman" panose="02020603050405020304" pitchFamily="18" charset="0"/>
              </a:rPr>
              <a:pPr/>
              <a:t>41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01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9DFBC0-6C0E-412E-8C7A-9BAD068F00EC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065354-AD2D-4C16-BA46-1DE184970C5A}" type="slidenum">
              <a:rPr lang="en-AU" altLang="zh-CN" sz="1300" smtClean="0">
                <a:latin typeface="Times New Roman" panose="02020603050405020304" pitchFamily="18" charset="0"/>
              </a:rPr>
              <a:pPr/>
              <a:t>42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21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3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527588-0D84-465A-A810-024D2D57937F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4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94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7DF9F1-9531-437A-ADBD-1A273E95554C}" type="slidenum">
              <a:rPr lang="en-AU" altLang="zh-CN" sz="1300" smtClean="0">
                <a:latin typeface="Times New Roman" panose="02020603050405020304" pitchFamily="18" charset="0"/>
              </a:rPr>
              <a:pPr/>
              <a:t>43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42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4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306850-DDD2-4F6A-89EA-17283F7E102C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A4C724-26DB-4230-BE20-A83FBC3210C2}" type="slidenum">
              <a:rPr lang="en-AU" altLang="zh-CN" sz="1300" smtClean="0">
                <a:latin typeface="Times New Roman" panose="02020603050405020304" pitchFamily="18" charset="0"/>
              </a:rPr>
              <a:pPr/>
              <a:t>44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62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5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1BBEDF-AB66-4D8D-AAE8-84AD5C394B44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9011B9-7C09-4AD8-A0F0-76FB406F1EAE}" type="slidenum">
              <a:rPr lang="en-AU" altLang="zh-CN" sz="1300" smtClean="0">
                <a:latin typeface="Times New Roman" panose="02020603050405020304" pitchFamily="18" charset="0"/>
              </a:rPr>
              <a:pPr/>
              <a:t>45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983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6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EEB5FD-37B8-4ABC-84F0-B00FB0780BE1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B79ACE-4676-437B-887A-A2B880F7D8A2}" type="slidenum">
              <a:rPr lang="en-AU" altLang="zh-CN" sz="1300" smtClean="0">
                <a:latin typeface="Times New Roman" panose="02020603050405020304" pitchFamily="18" charset="0"/>
              </a:rPr>
              <a:pPr/>
              <a:t>46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03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7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BB1B95-F845-4D5E-ACD5-6845D0469BD6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768111-4CB8-4887-BA62-18CEF750F7AD}" type="slidenum">
              <a:rPr lang="en-AU" altLang="zh-CN" sz="1300" smtClean="0">
                <a:latin typeface="Times New Roman" panose="02020603050405020304" pitchFamily="18" charset="0"/>
              </a:rPr>
              <a:pPr/>
              <a:t>47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24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8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solidFill>
                  <a:srgbClr val="000000"/>
                </a:solidFill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85D055B-83D3-4BC9-A910-8CDF6AADF549}" type="datetime3">
              <a:rPr lang="en-AU" altLang="zh-CN" sz="130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solidFill>
                  <a:srgbClr val="000000"/>
                </a:solidFill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1363" indent="-28416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14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986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5813" indent="-227013" defTabSz="9652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30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02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74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4613" indent="-227013" defTabSz="965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A59C51-9BEA-4EC6-9300-9A68A1BFB827}" type="slidenum">
              <a:rPr lang="en-AU" altLang="zh-CN" sz="130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AU" altLang="zh-CN" sz="13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9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7B0623-CA9C-441B-80AA-C7F5DE5BFE9C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14B307F-A499-446E-80B9-019BFF7BFFC2}" type="slidenum">
              <a:rPr lang="en-AU" altLang="zh-CN" sz="1300" smtClean="0">
                <a:latin typeface="Times New Roman" panose="02020603050405020304" pitchFamily="18" charset="0"/>
              </a:rPr>
              <a:pPr/>
              <a:t>49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65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8BC947E-D5B8-4124-A275-68DACC134DDA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EF5C6-134F-445F-BEA6-3F4A140984B8}" type="slidenum">
              <a:rPr lang="en-AU" altLang="zh-CN" sz="1300" smtClean="0">
                <a:latin typeface="Times New Roman" panose="02020603050405020304" pitchFamily="18" charset="0"/>
              </a:rPr>
              <a:pPr/>
              <a:t>5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63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0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E5AA0F-029B-4046-B892-E24F9F27F3E0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BA2E5D-C2E1-4C5E-9EEB-EE3673AA657C}" type="slidenum">
              <a:rPr lang="en-AU" altLang="zh-CN" sz="1300" smtClean="0">
                <a:latin typeface="Times New Roman" panose="02020603050405020304" pitchFamily="18" charset="0"/>
              </a:rPr>
              <a:pPr/>
              <a:t>50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085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1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2E1586-9D5E-4491-B504-127F769E8BA1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0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10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A4C1033-C9A5-4C1E-A5AD-4D60A474063B}" type="slidenum">
              <a:rPr lang="en-AU" altLang="zh-CN" sz="1300" smtClean="0">
                <a:latin typeface="Times New Roman" panose="02020603050405020304" pitchFamily="18" charset="0"/>
              </a:rPr>
              <a:pPr/>
              <a:t>51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05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2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E56223-E0C2-45CF-AAAF-6F1F28E6F10A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C82383-42BD-4314-BB6B-07E085D31961}" type="slidenum">
              <a:rPr lang="en-AU" altLang="zh-CN" sz="1300" smtClean="0">
                <a:latin typeface="Times New Roman" panose="02020603050405020304" pitchFamily="18" charset="0"/>
              </a:rPr>
              <a:pPr/>
              <a:t>52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26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3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0E1B48-8002-4A9C-AF81-0E820160895D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4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14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E1D53E-0A6E-450B-B5B3-02EECFE79219}" type="slidenum">
              <a:rPr lang="en-AU" altLang="zh-CN" sz="1300" smtClean="0">
                <a:latin typeface="Times New Roman" panose="02020603050405020304" pitchFamily="18" charset="0"/>
              </a:rPr>
              <a:pPr/>
              <a:t>53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46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4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404DC90-A737-4451-9641-9DEE3ECC7D8F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C6AEFB-1D8D-46AF-9FCF-282B8634D6EF}" type="slidenum">
              <a:rPr lang="en-AU" altLang="zh-CN" sz="1300" smtClean="0">
                <a:latin typeface="Times New Roman" panose="02020603050405020304" pitchFamily="18" charset="0"/>
              </a:rPr>
              <a:pPr/>
              <a:t>54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67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5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26BC78-18AB-408D-B72B-75A5E763EBEF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DA291D-092E-4C71-9C1C-1490D34DADB5}" type="slidenum">
              <a:rPr lang="en-AU" altLang="zh-CN" sz="1300" smtClean="0">
                <a:latin typeface="Times New Roman" panose="02020603050405020304" pitchFamily="18" charset="0"/>
              </a:rPr>
              <a:pPr/>
              <a:t>55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187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6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351AF2-3C6A-4863-B80E-4F66B54C5301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0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20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1B24075-271E-4AC0-8580-8DE68230FFF0}" type="slidenum">
              <a:rPr lang="en-AU" altLang="zh-CN" sz="1300" smtClean="0">
                <a:latin typeface="Times New Roman" panose="02020603050405020304" pitchFamily="18" charset="0"/>
              </a:rPr>
              <a:pPr/>
              <a:t>56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08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7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1B796D-484F-4771-A6F3-E9FAEF30FD4A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710F12-A5EF-43F2-96EF-ACC6E1CECBCC}" type="slidenum">
              <a:rPr lang="en-AU" altLang="zh-CN" sz="1300" smtClean="0">
                <a:latin typeface="Times New Roman" panose="02020603050405020304" pitchFamily="18" charset="0"/>
              </a:rPr>
              <a:pPr/>
              <a:t>57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28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8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DE9EFD-A11B-47B9-B219-70CC0199A2E4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32C792-C77D-4AE2-88B3-4D3D585A48DC}" type="slidenum">
              <a:rPr lang="en-AU" altLang="zh-CN" sz="1300" smtClean="0">
                <a:latin typeface="Times New Roman" panose="02020603050405020304" pitchFamily="18" charset="0"/>
              </a:rPr>
              <a:pPr/>
              <a:t>58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49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59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AE614F-3BA9-41EC-9FAD-158A7EB9F927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6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26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0C0F36-EACD-4C99-9BB8-9FC1C57E7151}" type="slidenum">
              <a:rPr lang="en-AU" altLang="zh-CN" sz="1300" smtClean="0">
                <a:latin typeface="Times New Roman" panose="02020603050405020304" pitchFamily="18" charset="0"/>
              </a:rPr>
              <a:pPr/>
              <a:t>59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69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DE158C-78E7-4CD7-8DAF-D768C09F2ECC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8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8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B34474-17BB-4943-9273-0B905214C916}" type="slidenum">
              <a:rPr lang="en-AU" altLang="zh-CN" sz="1300" smtClean="0">
                <a:latin typeface="Times New Roman" panose="02020603050405020304" pitchFamily="18" charset="0"/>
              </a:rPr>
              <a:pPr/>
              <a:t>6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84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0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3AB596-A2DE-420B-BF5F-2EAEE1DF2E35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9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29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EB0418-85C8-441A-83FE-162AE7EEEF34}" type="slidenum">
              <a:rPr lang="en-AU" altLang="zh-CN" sz="1300" smtClean="0">
                <a:latin typeface="Times New Roman" panose="02020603050405020304" pitchFamily="18" charset="0"/>
              </a:rPr>
              <a:pPr/>
              <a:t>60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290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1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CC471F-4B2F-4361-8C87-61094C670314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C3D720-2700-486F-A147-88D7086D067C}" type="slidenum">
              <a:rPr lang="en-AU" altLang="zh-CN" sz="1300" smtClean="0">
                <a:latin typeface="Times New Roman" panose="02020603050405020304" pitchFamily="18" charset="0"/>
              </a:rPr>
              <a:pPr/>
              <a:t>61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107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2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4F254C-6189-4B83-B7DA-0AD162D4CAFB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66BBAD-07F7-44B7-AC2D-2FFD03FE0417}" type="slidenum">
              <a:rPr lang="en-AU" altLang="zh-CN" sz="1300" smtClean="0">
                <a:latin typeface="Times New Roman" panose="02020603050405020304" pitchFamily="18" charset="0"/>
              </a:rPr>
              <a:pPr/>
              <a:t>62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31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3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9D0296-BA3C-4920-9EAD-28236F121576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5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35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518C52-6F40-4EA7-BF04-44B3413F603C}" type="slidenum">
              <a:rPr lang="en-AU" altLang="zh-CN" sz="1300" smtClean="0">
                <a:latin typeface="Times New Roman" panose="02020603050405020304" pitchFamily="18" charset="0"/>
              </a:rPr>
              <a:pPr/>
              <a:t>63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51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4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E6678B-80DB-483C-955F-BB691A3086DB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7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37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BBF61F-4973-40FC-AEBD-342399EA4BC7}" type="slidenum">
              <a:rPr lang="en-AU" altLang="zh-CN" sz="1300" smtClean="0">
                <a:latin typeface="Times New Roman" panose="02020603050405020304" pitchFamily="18" charset="0"/>
              </a:rPr>
              <a:pPr/>
              <a:t>64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72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5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4D2B31-A06D-47E1-8DC1-EF88C7B02F24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92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392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2B9128-CBE0-48A1-9ABC-8E550AD8A158}" type="slidenum">
              <a:rPr lang="en-AU" altLang="zh-CN" sz="1300" smtClean="0">
                <a:latin typeface="Times New Roman" panose="02020603050405020304" pitchFamily="18" charset="0"/>
              </a:rPr>
              <a:pPr/>
              <a:t>65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392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6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E186C0-8C7E-4CB2-AD5B-2A3D67F7FA16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1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41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5FC093-63BE-4712-9BF3-F8419BF833F3}" type="slidenum">
              <a:rPr lang="en-AU" altLang="zh-CN" sz="1300" smtClean="0">
                <a:latin typeface="Times New Roman" panose="02020603050405020304" pitchFamily="18" charset="0"/>
              </a:rPr>
              <a:pPr/>
              <a:t>66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13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7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27E636-CBD2-4AC3-865A-6D6F4B7DF632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3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43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EAB7DA-E235-4F71-BFE2-1D20964899BD}" type="slidenum">
              <a:rPr lang="en-AU" altLang="zh-CN" sz="1300" smtClean="0">
                <a:latin typeface="Times New Roman" panose="02020603050405020304" pitchFamily="18" charset="0"/>
              </a:rPr>
              <a:pPr/>
              <a:t>67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33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8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299A26-2B07-4050-9951-A08626ACF8B4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5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45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496453-8A76-4B04-8ED7-439B8D5CD7B1}" type="slidenum">
              <a:rPr lang="en-AU" altLang="zh-CN" sz="1300" smtClean="0">
                <a:latin typeface="Times New Roman" panose="02020603050405020304" pitchFamily="18" charset="0"/>
              </a:rPr>
              <a:pPr/>
              <a:t>68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54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9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5067AE-A7C7-4C58-B402-1E86C1C8B516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7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147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EB086A1-9D26-43D6-B40D-1F36CB5A293C}" type="slidenum">
              <a:rPr lang="en-AU" altLang="zh-CN" sz="1300" smtClean="0">
                <a:latin typeface="Times New Roman" panose="02020603050405020304" pitchFamily="18" charset="0"/>
              </a:rPr>
              <a:pPr/>
              <a:t>69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1474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45B3CC-B05A-4F9A-9D55-C300CF3B6DAD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20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B2C9DF-1F72-4DEC-B342-D43DF0FB459E}" type="slidenum">
              <a:rPr lang="en-AU" altLang="zh-CN" sz="1300" smtClean="0">
                <a:latin typeface="Times New Roman" panose="02020603050405020304" pitchFamily="18" charset="0"/>
              </a:rPr>
              <a:pPr/>
              <a:t>7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04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9CD2D3-1281-41CE-86AC-0FC479E8D0AE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2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22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5141EE-6A7E-4CFE-9846-CBFDD4FC24D1}" type="slidenum">
              <a:rPr lang="en-AU" altLang="zh-CN" sz="1300" smtClean="0">
                <a:latin typeface="Times New Roman" panose="02020603050405020304" pitchFamily="18" charset="0"/>
              </a:rPr>
              <a:pPr/>
              <a:t>8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25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摩根·考夫曼出版社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C5FE03-2EF8-403B-853A-DF8C8FED1C3E}" type="datetime3">
              <a:rPr lang="en-AU" altLang="zh-CN" sz="1300" smtClean="0">
                <a:latin typeface="Times New Roman" panose="02020603050405020304" pitchFamily="18" charset="0"/>
              </a:rPr>
              <a:pPr/>
              <a:t>7 June, 2019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4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1300" smtClean="0">
                <a:latin typeface="Times New Roman" panose="02020603050405020304" pitchFamily="18" charset="0"/>
              </a:rPr>
              <a:t>第4章-处理器</a:t>
            </a:r>
          </a:p>
        </p:txBody>
      </p:sp>
      <p:sp>
        <p:nvSpPr>
          <p:cNvPr id="24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52F473-41AF-49DA-AAD7-297DF31E60C2}" type="slidenum">
              <a:rPr lang="en-AU" altLang="zh-CN" sz="1300" smtClean="0">
                <a:latin typeface="Times New Roman" panose="02020603050405020304" pitchFamily="18" charset="0"/>
              </a:rPr>
              <a:pPr/>
              <a:t>9</a:t>
            </a:fld>
            <a:endParaRPr lang="en-AU" altLang="zh-CN" sz="1300" smtClean="0">
              <a:latin typeface="Times New Roman" panose="02020603050405020304" pitchFamily="18" charset="0"/>
            </a:endParaRPr>
          </a:p>
        </p:txBody>
      </p:sp>
      <p:sp>
        <p:nvSpPr>
          <p:cNvPr id="245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ea typeface="宋体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ea typeface="宋体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ea typeface="宋体" charset="-122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ea typeface="宋体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ea typeface="宋体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-15875"/>
            <a:ext cx="9144000" cy="11255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ea typeface="宋体" pitchFamily="2" charset="-122"/>
            </a:endParaRPr>
          </a:p>
        </p:txBody>
      </p:sp>
      <p:sp>
        <p:nvSpPr>
          <p:cNvPr id="10" name="TextBox 12"/>
          <p:cNvSpPr txBox="1"/>
          <p:nvPr userDrawn="1"/>
        </p:nvSpPr>
        <p:spPr bwMode="auto">
          <a:xfrm>
            <a:off x="395288" y="104775"/>
            <a:ext cx="8569325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GB" altLang="zh-CN" sz="3000" b="1" dirty="0" smtClean="0">
                <a:solidFill>
                  <a:schemeClr val="bg1"/>
                </a:solidFill>
                <a:latin typeface="Corbel" pitchFamily="34" charset="0"/>
              </a:rPr>
              <a:t>COMPUTER ORGANIZATION AND ARCHITECTURE </a:t>
            </a:r>
            <a:endParaRPr lang="en-US" altLang="zh-CN" sz="3000" b="1" dirty="0" smtClean="0">
              <a:solidFill>
                <a:schemeClr val="bg1"/>
              </a:solidFill>
              <a:latin typeface="Corbel" pitchFamily="34" charset="0"/>
              <a:ea typeface="宋体" charset="-122"/>
            </a:endParaRPr>
          </a:p>
        </p:txBody>
      </p:sp>
      <p:pic>
        <p:nvPicPr>
          <p:cNvPr id="11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5803900"/>
            <a:ext cx="3095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 dirty="0"/>
              <a:t>Chapter …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5647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3364976F-EBF5-4CAD-96D8-7BC091AE5E74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836661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D141784D-CCA3-44C5-84F8-5565A40396E5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4269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-15875"/>
            <a:ext cx="9144000" cy="11255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" name="TextBox 12"/>
          <p:cNvSpPr txBox="1"/>
          <p:nvPr userDrawn="1"/>
        </p:nvSpPr>
        <p:spPr bwMode="auto">
          <a:xfrm>
            <a:off x="395288" y="104775"/>
            <a:ext cx="8569325" cy="101600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en-GB" altLang="zh-CN" sz="3000" b="1" dirty="0" smtClean="0">
                <a:solidFill>
                  <a:srgbClr val="FFFFFF"/>
                </a:solidFill>
                <a:latin typeface="Corbel" pitchFamily="34" charset="0"/>
              </a:rPr>
              <a:t>COMPUTER ORGANIZATION AND ARCHITECTURE </a:t>
            </a:r>
            <a:endParaRPr lang="en-US" altLang="zh-CN" sz="3000" b="1" dirty="0" smtClean="0">
              <a:solidFill>
                <a:srgbClr val="FFFFFF"/>
              </a:solidFill>
              <a:latin typeface="Corbel" pitchFamily="34" charset="0"/>
              <a:ea typeface="宋体" charset="-122"/>
            </a:endParaRPr>
          </a:p>
        </p:txBody>
      </p:sp>
      <p:pic>
        <p:nvPicPr>
          <p:cNvPr id="11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00" y="5803900"/>
            <a:ext cx="30956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 dirty="0"/>
              <a:t>Chapter …</a:t>
            </a:r>
          </a:p>
        </p:txBody>
      </p:sp>
      <p:sp>
        <p:nvSpPr>
          <p:cNvPr id="2406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79037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C5BAAB5F-1DCD-4F72-A620-0FD81E71B401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65098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C24B096A-868F-43CB-9BFC-0D6F895A3893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20157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4CB260AE-FC75-4120-BFAA-1187801B910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4185158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D304AAEF-2604-453D-9A17-CF9AB6A5A0CB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72420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D005E432-9C59-44F8-B112-B682ED343083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0384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323E75C9-80CB-47D0-B56F-1B94D9F66A3C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734140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B5765622-6CC9-4E06-86E2-5763E309FED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88243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EC891D49-7E39-46EA-A459-093B4F44A9A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72823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2186A66C-60A1-4CD3-8DE3-FDEC1DF054BB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742594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D0B54843-F6CA-4395-8CA2-C4D978AD2EB1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913810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6D72C300-3D95-4268-913C-5DA6E04960AB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461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84BF519C-09C1-4516-B54A-B4A35AD13EF3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86728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7951D882-5720-4027-AE45-A5F6AE7F3104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72562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9150EE18-F69D-4388-B907-DA704FCAF65A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35307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016C475B-2EE2-4CA8-B382-59B3293BD78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600437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9935C722-1EB2-4567-9A6C-42885850AB83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9396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B2B8B96B-4E13-46B4-80BE-72B020892428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48898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DFADF6BD-BD1C-4142-A806-1CAB9EECFDF6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240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ea typeface="宋体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00025"/>
            <a:ext cx="8259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smtClean="0"/>
              <a:t>Click to edit Master text styles</a:t>
            </a:r>
          </a:p>
          <a:p>
            <a:pPr lvl="1"/>
            <a:r>
              <a:rPr lang="en-AU" altLang="zh-CN" smtClean="0"/>
              <a:t>Second level</a:t>
            </a:r>
          </a:p>
          <a:p>
            <a:pPr lvl="2"/>
            <a:r>
              <a:rPr lang="en-AU" altLang="zh-CN" smtClean="0"/>
              <a:t>Third level</a:t>
            </a:r>
          </a:p>
          <a:p>
            <a:pPr lvl="3"/>
            <a:r>
              <a:rPr lang="en-AU" altLang="zh-CN" smtClean="0"/>
              <a:t>Fourth level</a:t>
            </a:r>
          </a:p>
          <a:p>
            <a:pPr lvl="4"/>
            <a:r>
              <a:rPr lang="en-AU" altLang="zh-CN" smtClean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73FB34F3-8B25-441E-A31C-D182C43F3A01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495" r:id="rId2"/>
    <p:sldLayoutId id="2147484496" r:id="rId3"/>
    <p:sldLayoutId id="2147484497" r:id="rId4"/>
    <p:sldLayoutId id="2147484498" r:id="rId5"/>
    <p:sldLayoutId id="2147484499" r:id="rId6"/>
    <p:sldLayoutId id="2147484500" r:id="rId7"/>
    <p:sldLayoutId id="2147484501" r:id="rId8"/>
    <p:sldLayoutId id="2147484502" r:id="rId9"/>
    <p:sldLayoutId id="2147484503" r:id="rId10"/>
    <p:sldLayoutId id="2147484504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solidFill>
                <a:srgbClr val="000000"/>
              </a:solidFill>
              <a:ea typeface="宋体" charset="-122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00025"/>
            <a:ext cx="8259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smtClean="0"/>
              <a:t>Click to edit Master text styles</a:t>
            </a:r>
          </a:p>
          <a:p>
            <a:pPr lvl="1"/>
            <a:r>
              <a:rPr lang="en-AU" altLang="zh-CN" smtClean="0"/>
              <a:t>Second level</a:t>
            </a:r>
          </a:p>
          <a:p>
            <a:pPr lvl="2"/>
            <a:r>
              <a:rPr lang="en-AU" altLang="zh-CN" smtClean="0"/>
              <a:t>Third level</a:t>
            </a:r>
          </a:p>
          <a:p>
            <a:pPr lvl="3"/>
            <a:r>
              <a:rPr lang="en-AU" altLang="zh-CN" smtClean="0"/>
              <a:t>Fourth level</a:t>
            </a:r>
          </a:p>
          <a:p>
            <a:pPr lvl="4"/>
            <a:r>
              <a:rPr lang="en-AU" altLang="zh-CN" smtClean="0"/>
              <a:t>Fifth level</a:t>
            </a:r>
          </a:p>
        </p:txBody>
      </p:sp>
      <p:sp>
        <p:nvSpPr>
          <p:cNvPr id="23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rgbClr val="0000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AU" altLang="zh-CN"/>
              <a:t>Chapter 2 — Instructions: Language of the Computer — </a:t>
            </a:r>
            <a:fld id="{A8A4CBAF-4A5B-4FB3-A6A1-AE7D8E59784C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  <p:sp>
        <p:nvSpPr>
          <p:cNvPr id="1030" name="Rectangle 7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zh-CN" altLang="zh-CN" smtClean="0">
              <a:solidFill>
                <a:srgbClr val="000000"/>
              </a:solidFill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05" r:id="rId2"/>
    <p:sldLayoutId id="2147484506" r:id="rId3"/>
    <p:sldLayoutId id="2147484507" r:id="rId4"/>
    <p:sldLayoutId id="2147484508" r:id="rId5"/>
    <p:sldLayoutId id="2147484509" r:id="rId6"/>
    <p:sldLayoutId id="2147484510" r:id="rId7"/>
    <p:sldLayoutId id="2147484511" r:id="rId8"/>
    <p:sldLayoutId id="2147484512" r:id="rId9"/>
    <p:sldLayoutId id="2147484513" r:id="rId10"/>
    <p:sldLayoutId id="2147484514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solidFill>
                  <a:schemeClr val="tx1"/>
                </a:solidFill>
                <a:ea typeface="宋体" panose="02010600030101010101" pitchFamily="2" charset="-122"/>
              </a:rPr>
              <a:t>第4章</a:t>
            </a:r>
          </a:p>
        </p:txBody>
      </p:sp>
      <p:sp>
        <p:nvSpPr>
          <p:cNvPr id="717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处理器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多路复用器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25603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620963"/>
            <a:ext cx="7739063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Oval 3"/>
          <p:cNvSpPr>
            <a:spLocks noChangeArrowheads="1"/>
          </p:cNvSpPr>
          <p:nvPr/>
        </p:nvSpPr>
        <p:spPr bwMode="auto">
          <a:xfrm>
            <a:off x="5830888" y="405923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5605" name="Oval 4"/>
          <p:cNvSpPr>
            <a:spLocks noChangeArrowheads="1"/>
          </p:cNvSpPr>
          <p:nvPr/>
        </p:nvSpPr>
        <p:spPr bwMode="auto">
          <a:xfrm>
            <a:off x="2771775" y="22590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 flipH="1">
            <a:off x="2987675" y="25479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7" name="Arc 7"/>
          <p:cNvSpPr>
            <a:spLocks/>
          </p:cNvSpPr>
          <p:nvPr/>
        </p:nvSpPr>
        <p:spPr bwMode="auto">
          <a:xfrm rot="10800000" flipH="1" flipV="1">
            <a:off x="2987675" y="27638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8" name="Line 8"/>
          <p:cNvSpPr>
            <a:spLocks noChangeShapeType="1"/>
          </p:cNvSpPr>
          <p:nvPr/>
        </p:nvSpPr>
        <p:spPr bwMode="auto">
          <a:xfrm flipH="1">
            <a:off x="6011863" y="434816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9" name="Arc 9"/>
          <p:cNvSpPr>
            <a:spLocks/>
          </p:cNvSpPr>
          <p:nvPr/>
        </p:nvSpPr>
        <p:spPr bwMode="auto">
          <a:xfrm rot="10800000" flipH="1" flipV="1">
            <a:off x="6011863" y="456406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5002213" y="5645150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5611" name="Line 11"/>
          <p:cNvSpPr>
            <a:spLocks noChangeShapeType="1"/>
          </p:cNvSpPr>
          <p:nvPr/>
        </p:nvSpPr>
        <p:spPr bwMode="auto">
          <a:xfrm>
            <a:off x="5291138" y="5861050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Arc 12"/>
          <p:cNvSpPr>
            <a:spLocks/>
          </p:cNvSpPr>
          <p:nvPr/>
        </p:nvSpPr>
        <p:spPr bwMode="auto">
          <a:xfrm rot="10800000" flipV="1">
            <a:off x="5538788" y="6076950"/>
            <a:ext cx="144462" cy="28892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747713" y="1125538"/>
            <a:ext cx="8064500" cy="106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charset="-122"/>
              </a:rPr>
              <a:t>多路复用器 (数据选择器)</a:t>
            </a:r>
          </a:p>
          <a:p>
            <a:pPr eaLnBrk="1" hangingPunct="1">
              <a:defRPr/>
            </a:pPr>
            <a:r>
              <a:rPr lang="en-US" altLang="zh-CN" sz="2000" dirty="0" smtClean="0">
                <a:ea typeface="宋体" charset="-122"/>
              </a:rPr>
              <a:t>多路复用器的基本功能是接收控制器的指令, 并选择一个输入并相应地阻止另一个输入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指令提取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95288" y="1125538"/>
            <a:ext cx="8569325" cy="47513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宋体" charset="-122"/>
              </a:rPr>
              <a:t>要执行任何指令, 我们必须从从内存中获取指令开始</a:t>
            </a:r>
            <a:endParaRPr lang="en-US" altLang="zh-CN" kern="0" dirty="0">
              <a:ea typeface="宋体" charset="-122"/>
            </a:endParaRPr>
          </a:p>
          <a:p>
            <a:pPr eaLnBrk="1" hangingPunct="1">
              <a:defRPr/>
            </a:pPr>
            <a:endParaRPr lang="en-US" altLang="zh-CN" kern="0" dirty="0" smtClean="0">
              <a:ea typeface="宋体" charset="-122"/>
            </a:endParaRPr>
          </a:p>
          <a:p>
            <a:pPr eaLnBrk="1" hangingPunct="1">
              <a:defRPr/>
            </a:pPr>
            <a:r>
              <a:rPr lang="en-US" altLang="zh-CN" kern="0" dirty="0" smtClean="0">
                <a:ea typeface="宋体" charset="-122"/>
              </a:rPr>
              <a:t>然后, 为了准备执行下一个指令, 我们还必须增加程序计数器, 使其指向下一个指令</a:t>
            </a:r>
          </a:p>
          <a:p>
            <a:pPr eaLnBrk="1" hangingPunct="1">
              <a:defRPr/>
            </a:pPr>
            <a:endParaRPr lang="en-US" altLang="zh-CN" kern="0" dirty="0" smtClean="0">
              <a:ea typeface="宋体" charset="-122"/>
            </a:endParaRPr>
          </a:p>
          <a:p>
            <a:pPr eaLnBrk="1" hangingPunct="1">
              <a:defRPr/>
            </a:pPr>
            <a:endParaRPr lang="en-US" altLang="zh-CN" kern="0" dirty="0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指令提取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9699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E2CAB1E1-36A4-45EF-BAC6-FA1FBA14A6CA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zh-CN" sz="1400" smtClean="0"/>
          </a:p>
        </p:txBody>
      </p:sp>
      <p:sp>
        <p:nvSpPr>
          <p:cNvPr id="29700" name="AutoShape 4"/>
          <p:cNvSpPr>
            <a:spLocks/>
          </p:cNvSpPr>
          <p:nvPr/>
        </p:nvSpPr>
        <p:spPr bwMode="auto">
          <a:xfrm>
            <a:off x="611188" y="4508500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32位寄存器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29701" name="AutoShape 5"/>
          <p:cNvSpPr>
            <a:spLocks/>
          </p:cNvSpPr>
          <p:nvPr/>
        </p:nvSpPr>
        <p:spPr bwMode="auto">
          <a:xfrm>
            <a:off x="7308850" y="3932238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下一条指令增加4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pic>
        <p:nvPicPr>
          <p:cNvPr id="29702" name="Picture 6" descr="f04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700213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R 格式说明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1920875"/>
          </a:xfrm>
        </p:spPr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教学类包括</a:t>
            </a:r>
            <a:r>
              <a:rPr lang="en-US" altLang="zh-CN" sz="2400" i="1" smtClean="0">
                <a:ea typeface="宋体" panose="02010600030101010101" pitchFamily="2" charset="-122"/>
              </a:rPr>
              <a:t>添加、子、和, 或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R 格式指令的作用:</a:t>
            </a: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读取两个寄存器操作数</a:t>
            </a: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执行算术逻辑操作</a:t>
            </a: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将结果写回寄存器</a:t>
            </a:r>
          </a:p>
          <a:p>
            <a:pPr eaLnBrk="1" hangingPunct="1"/>
            <a:r>
              <a:rPr lang="en-AU" altLang="zh-CN" sz="2400" smtClean="0">
                <a:ea typeface="宋体" panose="02010600030101010101" pitchFamily="2" charset="-122"/>
              </a:rPr>
              <a:t>所需的两个元素是注册文件和 ALU</a:t>
            </a:r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20415058-0513-49CC-AF13-2D447048996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zh-CN" sz="1400" smtClean="0"/>
          </a:p>
        </p:txBody>
      </p:sp>
      <p:pic>
        <p:nvPicPr>
          <p:cNvPr id="32773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860800"/>
            <a:ext cx="6316662" cy="257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</p:bldLst>
  </p:timing>
</p:sld>
</file>

<file path=ppt/slides/slide14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装载店说明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smtClean="0">
                <a:ea typeface="宋体" panose="02010600030101010101" pitchFamily="2" charset="-122"/>
              </a:rPr>
              <a:t>装载/存储说明的作用: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读取寄存器操作数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通过添加基址和16位偏移量计算地址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smtClean="0">
                <a:ea typeface="宋体" panose="02010600030101010101" pitchFamily="2" charset="-122"/>
              </a:rPr>
              <a:t>访问</a:t>
            </a:r>
            <a:r>
              <a:rPr lang="en-US" altLang="zh-CN" sz="2000" b="1" smtClean="0">
                <a:ea typeface="宋体" panose="02010600030101010101" pitchFamily="2" charset="-122"/>
              </a:rPr>
              <a:t>数据存储器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600" smtClean="0">
                <a:ea typeface="宋体" panose="02010600030101010101" pitchFamily="2" charset="-122"/>
              </a:rPr>
              <a:t>加载: 读取内存和更新寄存器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1600" smtClean="0">
                <a:ea typeface="宋体" panose="02010600030101010101" pitchFamily="2" charset="-122"/>
              </a:rPr>
              <a:t>存储: 将寄存器值写入内存</a:t>
            </a:r>
            <a:endParaRPr lang="en-AU" altLang="zh-CN" sz="1600" smtClean="0">
              <a:ea typeface="宋体" panose="02010600030101010101" pitchFamily="2" charset="-122"/>
            </a:endParaRPr>
          </a:p>
        </p:txBody>
      </p:sp>
      <p:sp>
        <p:nvSpPr>
          <p:cNvPr id="3379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598472EB-BF57-4CB1-A4C5-C28952A379A0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zh-CN" sz="1400" smtClean="0"/>
          </a:p>
        </p:txBody>
      </p:sp>
      <p:pic>
        <p:nvPicPr>
          <p:cNvPr id="33797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644900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分支说明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459787" cy="51117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分支指令的作用: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三个操作数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为平等进行比较的两个寄存器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用于计算的16位偏移量</a:t>
            </a:r>
            <a:r>
              <a:rPr lang="en-US" altLang="zh-CN" b="1" smtClean="0">
                <a:ea typeface="宋体" panose="02010600030101010101" pitchFamily="2" charset="-122"/>
              </a:rPr>
              <a:t>分支目标地址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读取寄存器操作数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比较操作数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使用 ALU, 减去并检查零输出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计算目标地址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向左移动2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添加到 PC + 4</a:t>
            </a:r>
          </a:p>
        </p:txBody>
      </p:sp>
      <p:sp>
        <p:nvSpPr>
          <p:cNvPr id="358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74046B31-B46C-406A-8BB0-0DB0F3818001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分支说明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37891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63713"/>
            <a:ext cx="6448425" cy="469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84213" y="1125538"/>
            <a:ext cx="8459787" cy="5111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endParaRPr lang="en-US" altLang="zh-CN" kern="0" dirty="0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编写元素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为止。。。</a:t>
            </a: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我们已经检查了数据路径组件</a:t>
            </a: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现在, 我们可以将它们合并到一个数据路径中, 并添加控件以完成实现</a:t>
            </a:r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0E5EBD90-8E1D-4E9D-8B8A-075845463C82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完整的数据路径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1987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F683E8FE-211D-469D-B0AA-6BE55009240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zh-CN" sz="1400" smtClean="0"/>
          </a:p>
        </p:txBody>
      </p:sp>
      <p:pic>
        <p:nvPicPr>
          <p:cNvPr id="41988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控制</a:t>
            </a:r>
          </a:p>
        </p:txBody>
      </p:sp>
      <p:sp>
        <p:nvSpPr>
          <p:cNvPr id="44035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A67E6C4B-1E2A-4CFA-B488-EBFD1A80E4C7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zh-CN" sz="1400" smtClean="0"/>
          </a:p>
        </p:txBody>
      </p:sp>
      <p:pic>
        <p:nvPicPr>
          <p:cNvPr id="44036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4094163"/>
            <a:ext cx="4354513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4213" y="1125538"/>
            <a:ext cx="8270875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设备必须根据指令的类型进行控制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数据内存必须在负载上读取, 并在存储上写入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ALU 执行多个操作之一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多路复用器选择一个输入</a:t>
            </a:r>
          </a:p>
          <a:p>
            <a:pPr eaLnBrk="1" hangingPunct="1">
              <a:defRPr/>
            </a:pP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名为</a:t>
            </a:r>
            <a:r>
              <a:rPr lang="en-US" altLang="zh-CN" b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控制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是处理器的头</a:t>
            </a:r>
          </a:p>
          <a:p>
            <a:pPr eaLnBrk="1" hangingPunct="1">
              <a:defRPr/>
            </a:pPr>
            <a:endParaRPr lang="en-US" altLang="zh-CN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介绍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处理器是</a:t>
            </a:r>
            <a:r>
              <a:rPr lang="en-US" altLang="zh-CN" b="1" smtClean="0">
                <a:ea typeface="宋体" panose="02010600030101010101" pitchFamily="2" charset="-122"/>
              </a:rPr>
              <a:t>最</a:t>
            </a:r>
            <a:r>
              <a:rPr lang="en-US" altLang="zh-CN" smtClean="0">
                <a:ea typeface="宋体" panose="02010600030101010101" pitchFamily="2" charset="-122"/>
              </a:rPr>
              <a:t> </a:t>
            </a:r>
            <a:r>
              <a:rPr lang="en-US" altLang="zh-CN" b="1" smtClean="0">
                <a:ea typeface="宋体" panose="02010600030101010101" pitchFamily="2" charset="-122"/>
              </a:rPr>
              <a:t>复杂 (重要)</a:t>
            </a:r>
            <a:r>
              <a:rPr lang="en-US" altLang="zh-CN" smtClean="0">
                <a:ea typeface="宋体" panose="02010600030101010101" pitchFamily="2" charset="-122"/>
              </a:rPr>
              <a:t>计算机组件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9220" name="Text Box 4"/>
          <p:cNvSpPr txBox="1">
            <a:spLocks noChangeArrowheads="1"/>
          </p:cNvSpPr>
          <p:nvPr/>
        </p:nvSpPr>
        <p:spPr bwMode="auto">
          <a:xfrm rot="5400000">
            <a:off x="8017669" y="759619"/>
            <a:ext cx="18859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 导言</a:t>
            </a:r>
          </a:p>
        </p:txBody>
      </p:sp>
      <p:pic>
        <p:nvPicPr>
          <p:cNvPr id="4101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885950"/>
            <a:ext cx="5472112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75" y="2492375"/>
            <a:ext cx="4927600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2997200"/>
            <a:ext cx="7004050" cy="374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图片 7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5016500"/>
            <a:ext cx="6980237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控制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46083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976438"/>
            <a:ext cx="6430963" cy="48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23749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sym typeface="Symbol" pitchFamily="18" charset="2"/>
              </a:rPr>
              <a:t>控制单元接收指令作为输入, 并确定如何设置控制线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主控制单元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了解如何将指令的字段连接到数据路径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grpSp>
        <p:nvGrpSpPr>
          <p:cNvPr id="48132" name="Group 4"/>
          <p:cNvGrpSpPr>
            <a:grpSpLocks/>
          </p:cNvGrpSpPr>
          <p:nvPr/>
        </p:nvGrpSpPr>
        <p:grpSpPr bwMode="auto">
          <a:xfrm>
            <a:off x="1619250" y="2492375"/>
            <a:ext cx="6913563" cy="773113"/>
            <a:chOff x="703" y="981"/>
            <a:chExt cx="4355" cy="487"/>
          </a:xfrm>
        </p:grpSpPr>
        <p:sp>
          <p:nvSpPr>
            <p:cNvPr id="48159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60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61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62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Rd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63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沙姆特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64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funt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65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66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5: 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67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68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69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15:11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70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10: 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48133" name="Group 17"/>
          <p:cNvGrpSpPr>
            <a:grpSpLocks/>
          </p:cNvGrpSpPr>
          <p:nvPr/>
        </p:nvGrpSpPr>
        <p:grpSpPr bwMode="auto">
          <a:xfrm>
            <a:off x="1619250" y="3500438"/>
            <a:ext cx="6913563" cy="773112"/>
            <a:chOff x="884" y="981"/>
            <a:chExt cx="4355" cy="487"/>
          </a:xfrm>
        </p:grpSpPr>
        <p:sp>
          <p:nvSpPr>
            <p:cNvPr id="48151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35或43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52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53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54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地址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55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56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57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58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48134" name="Group 26"/>
          <p:cNvGrpSpPr>
            <a:grpSpLocks/>
          </p:cNvGrpSpPr>
          <p:nvPr/>
        </p:nvGrpSpPr>
        <p:grpSpPr bwMode="auto">
          <a:xfrm>
            <a:off x="1619250" y="4484688"/>
            <a:ext cx="6913563" cy="773112"/>
            <a:chOff x="884" y="981"/>
            <a:chExt cx="4355" cy="487"/>
          </a:xfrm>
        </p:grpSpPr>
        <p:sp>
          <p:nvSpPr>
            <p:cNvPr id="48143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4个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44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45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46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地址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48147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48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49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48150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48135" name="Text Box 35"/>
          <p:cNvSpPr txBox="1">
            <a:spLocks noChangeArrowheads="1"/>
          </p:cNvSpPr>
          <p:nvPr/>
        </p:nvSpPr>
        <p:spPr bwMode="auto">
          <a:xfrm>
            <a:off x="595313" y="2544763"/>
            <a:ext cx="85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 型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48136" name="Text Box 36"/>
          <p:cNvSpPr txBox="1">
            <a:spLocks noChangeArrowheads="1"/>
          </p:cNvSpPr>
          <p:nvPr/>
        </p:nvSpPr>
        <p:spPr bwMode="auto">
          <a:xfrm>
            <a:off x="595313" y="3409950"/>
            <a:ext cx="75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装载/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en-US" altLang="zh-CN" sz="1800">
                <a:ea typeface="宋体" panose="02010600030101010101" pitchFamily="2" charset="-122"/>
              </a:rPr>
              <a:t>商店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48137" name="Text Box 37"/>
          <p:cNvSpPr txBox="1">
            <a:spLocks noChangeArrowheads="1"/>
          </p:cNvSpPr>
          <p:nvPr/>
        </p:nvSpPr>
        <p:spPr bwMode="auto">
          <a:xfrm>
            <a:off x="595313" y="456088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分公司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48138" name="AutoShape 38"/>
          <p:cNvSpPr>
            <a:spLocks/>
          </p:cNvSpPr>
          <p:nvPr/>
        </p:nvSpPr>
        <p:spPr bwMode="auto">
          <a:xfrm rot="-5400000">
            <a:off x="2196307" y="4917281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48139" name="Text Box 41"/>
          <p:cNvSpPr txBox="1">
            <a:spLocks noChangeArrowheads="1"/>
          </p:cNvSpPr>
          <p:nvPr/>
        </p:nvSpPr>
        <p:spPr bwMode="auto">
          <a:xfrm>
            <a:off x="1765300" y="5637213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操作码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48140" name="Text Box 47"/>
          <p:cNvSpPr txBox="1">
            <a:spLocks noChangeArrowheads="1"/>
          </p:cNvSpPr>
          <p:nvPr/>
        </p:nvSpPr>
        <p:spPr bwMode="auto">
          <a:xfrm>
            <a:off x="7308850" y="5637213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签名扩展并添加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48141" name="Line 48"/>
          <p:cNvSpPr>
            <a:spLocks noChangeShapeType="1"/>
          </p:cNvSpPr>
          <p:nvPr/>
        </p:nvSpPr>
        <p:spPr bwMode="auto">
          <a:xfrm flipH="1" flipV="1">
            <a:off x="7453313" y="4987925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142" name="Line 49"/>
          <p:cNvSpPr>
            <a:spLocks noChangeShapeType="1"/>
          </p:cNvSpPr>
          <p:nvPr/>
        </p:nvSpPr>
        <p:spPr bwMode="auto">
          <a:xfrm flipV="1">
            <a:off x="7597775" y="39798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带控制的数据路径</a:t>
            </a:r>
          </a:p>
        </p:txBody>
      </p:sp>
      <p:pic>
        <p:nvPicPr>
          <p:cNvPr id="50179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49400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矩形 1"/>
          <p:cNvSpPr>
            <a:spLocks noChangeArrowheads="1"/>
          </p:cNvSpPr>
          <p:nvPr/>
        </p:nvSpPr>
        <p:spPr bwMode="auto">
          <a:xfrm>
            <a:off x="684213" y="1125538"/>
            <a:ext cx="75596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600">
                <a:ea typeface="宋体" panose="02010600030101010101" pitchFamily="2" charset="-122"/>
              </a:rPr>
              <a:t>控制单元的输入是指令中的6位操作码字段</a:t>
            </a:r>
            <a:endParaRPr lang="zh-CN" altLang="en-US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R 型指令</a:t>
            </a:r>
          </a:p>
        </p:txBody>
      </p:sp>
      <p:pic>
        <p:nvPicPr>
          <p:cNvPr id="52227" name="Picture 6" descr="f04-1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8" y="3573463"/>
            <a:ext cx="4087812" cy="317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53990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sz="2400" i="1" kern="0" dirty="0" smtClean="0">
                <a:ea typeface="宋体" charset="-122"/>
              </a:rPr>
              <a:t>加上 $t 1、$t 2、3美元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该指令是</a:t>
            </a:r>
            <a:r>
              <a:rPr lang="en-US" altLang="zh-CN" kern="0" dirty="0" err="1" smtClean="0">
                <a:ea typeface="宋体" charset="-122"/>
              </a:rPr>
              <a:t>脚托</a:t>
            </a:r>
            <a:r>
              <a:rPr lang="en-US" altLang="zh-CN" kern="0" dirty="0" smtClean="0">
                <a:ea typeface="宋体" charset="-122"/>
              </a:rPr>
              <a:t>, 并且 PC 将递增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两个寄存器</a:t>
            </a:r>
            <a:r>
              <a:rPr lang="en-US" altLang="zh-CN" i="1" kern="0" dirty="0" smtClean="0">
                <a:ea typeface="宋体" charset="-122"/>
              </a:rPr>
              <a:t>$t 2 和 $t 3,</a:t>
            </a:r>
            <a:r>
              <a:rPr lang="en-US" altLang="zh-CN" kern="0" dirty="0" smtClean="0">
                <a:ea typeface="宋体" charset="-122"/>
              </a:rPr>
              <a:t>从寄存器文件中读取;同时, 主控制单元计算控制线的设置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52463" y="3573463"/>
            <a:ext cx="4135437" cy="2951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ALU 对从寄存器文件读取的数据进行操作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ALU 的结果被写回注册</a:t>
            </a:r>
            <a:endParaRPr lang="en-AU" altLang="zh-CN" kern="0" dirty="0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R 型指令</a:t>
            </a:r>
          </a:p>
        </p:txBody>
      </p:sp>
      <p:pic>
        <p:nvPicPr>
          <p:cNvPr id="54275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944688"/>
            <a:ext cx="6264275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27088" y="1125538"/>
            <a:ext cx="8116887" cy="2951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sz="2000" i="1" kern="0" dirty="0">
                <a:ea typeface="宋体" charset="-122"/>
              </a:rPr>
              <a:t>加上 $t 1、$t 2、3美元</a:t>
            </a:r>
            <a:endParaRPr lang="en-US" altLang="zh-CN" sz="2000" kern="0" dirty="0" smtClean="0">
              <a:ea typeface="宋体" charset="-122"/>
            </a:endParaRPr>
          </a:p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altLang="zh-CN" sz="1600" kern="0" dirty="0" smtClean="0">
                <a:ea typeface="宋体" charset="-122"/>
              </a:rPr>
              <a:t>(将突出显示控制线、数据路径单位和处于活动状态的连接)</a:t>
            </a:r>
          </a:p>
          <a:p>
            <a:pPr eaLnBrk="1" hangingPunct="1">
              <a:defRPr/>
            </a:pPr>
            <a:endParaRPr lang="en-US" altLang="zh-CN" kern="0" dirty="0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负载指令</a:t>
            </a:r>
          </a:p>
        </p:txBody>
      </p:sp>
      <p:pic>
        <p:nvPicPr>
          <p:cNvPr id="56323" name="Picture 6" descr="f04-2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500438"/>
            <a:ext cx="4179887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2951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sz="2400" i="1" kern="0" dirty="0" smtClean="0">
                <a:ea typeface="宋体" charset="-122"/>
              </a:rPr>
              <a:t>       </a:t>
            </a:r>
            <a:r>
              <a:rPr lang="en-US" altLang="zh-CN" sz="2400" i="1" kern="0" dirty="0" err="1" smtClean="0">
                <a:ea typeface="宋体" charset="-122"/>
              </a:rPr>
              <a:t>Lw</a:t>
            </a:r>
            <a:r>
              <a:rPr lang="en-US" altLang="zh-CN" sz="2400" i="1" kern="0" dirty="0" smtClean="0">
                <a:ea typeface="宋体" charset="-122"/>
              </a:rPr>
              <a:t>$t 1, 偏移量 ($t 2)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从指令内存中提取指令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寄存器 (</a:t>
            </a:r>
            <a:r>
              <a:rPr lang="en-US" altLang="zh-CN" i="1" kern="0" dirty="0" smtClean="0">
                <a:ea typeface="宋体" charset="-122"/>
              </a:rPr>
              <a:t>$t 2</a:t>
            </a:r>
            <a:r>
              <a:rPr lang="en-US" altLang="zh-CN" kern="0" dirty="0" smtClean="0">
                <a:ea typeface="宋体" charset="-122"/>
              </a:rPr>
              <a:t>) 值从寄存器文件中读取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ALU 计算从寄存器文件读取的值和信号扩展的值的总和, 降低了16位的指令 (</a:t>
            </a:r>
            <a:r>
              <a:rPr lang="en-US" altLang="zh-CN" i="1" kern="0" dirty="0" smtClean="0">
                <a:ea typeface="宋体" charset="-122"/>
              </a:rPr>
              <a:t>抵消</a:t>
            </a:r>
            <a:r>
              <a:rPr lang="en-US" altLang="zh-CN" kern="0" dirty="0" smtClean="0">
                <a:ea typeface="宋体" charset="-122"/>
              </a:rPr>
              <a:t>)</a:t>
            </a:r>
            <a:r>
              <a:rPr lang="en-US" altLang="zh-CN" sz="2000" kern="0" dirty="0" smtClean="0">
                <a:ea typeface="宋体" charset="-122"/>
              </a:rPr>
              <a:t>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52463" y="3573463"/>
            <a:ext cx="4135437" cy="2951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来自 ALU 的总和用作数据内存的地址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内存单元中的数据被写回寄存器文件中</a:t>
            </a:r>
          </a:p>
          <a:p>
            <a:pPr lvl="1" eaLnBrk="1" hangingPunct="1">
              <a:defRPr/>
            </a:pPr>
            <a:endParaRPr lang="en-AU" altLang="zh-CN" sz="2000" kern="0" dirty="0" smtClean="0">
              <a:ea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负载指令</a:t>
            </a:r>
          </a:p>
        </p:txBody>
      </p:sp>
      <p:pic>
        <p:nvPicPr>
          <p:cNvPr id="58371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62242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矩形 1"/>
          <p:cNvSpPr>
            <a:spLocks noChangeArrowheads="1"/>
          </p:cNvSpPr>
          <p:nvPr/>
        </p:nvSpPr>
        <p:spPr bwMode="auto">
          <a:xfrm>
            <a:off x="827088" y="1125538"/>
            <a:ext cx="18208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i="1">
                <a:ea typeface="宋体" panose="02010600030101010101" pitchFamily="2" charset="-122"/>
              </a:rPr>
              <a:t>lw $t 1, 偏移量 ($t 2)</a:t>
            </a:r>
            <a:endParaRPr lang="zh-CN" altLang="en-US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分支平等的指令</a:t>
            </a:r>
          </a:p>
        </p:txBody>
      </p:sp>
      <p:pic>
        <p:nvPicPr>
          <p:cNvPr id="60419" name="Picture 6" descr="f04-2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8" y="3573463"/>
            <a:ext cx="4160837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2951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sz="2400" i="1" kern="0" dirty="0" smtClean="0">
                <a:ea typeface="宋体" charset="-122"/>
              </a:rPr>
              <a:t>       </a:t>
            </a:r>
            <a:r>
              <a:rPr lang="en-US" altLang="zh-CN" sz="2400" i="1" kern="0" dirty="0" err="1" smtClean="0">
                <a:ea typeface="宋体" charset="-122"/>
              </a:rPr>
              <a:t>贝格</a:t>
            </a:r>
            <a:r>
              <a:rPr lang="en-US" altLang="zh-CN" sz="2400" i="1" kern="0" dirty="0" smtClean="0">
                <a:ea typeface="宋体" charset="-122"/>
              </a:rPr>
              <a:t>$t 1, $t 2, 偏移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从指令内存中提取指令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两个寄存器</a:t>
            </a:r>
            <a:r>
              <a:rPr lang="en-US" altLang="zh-CN" i="1" kern="0" dirty="0" smtClean="0">
                <a:ea typeface="宋体" charset="-122"/>
              </a:rPr>
              <a:t>$t 1 和 $t 2</a:t>
            </a:r>
            <a:r>
              <a:rPr lang="en-US" altLang="zh-CN" kern="0" dirty="0" smtClean="0">
                <a:ea typeface="宋体" charset="-122"/>
              </a:rPr>
              <a:t>, 从寄存器文件中读取</a:t>
            </a:r>
          </a:p>
          <a:p>
            <a:pPr lvl="1" eaLnBrk="1" hangingPunct="1">
              <a:defRPr/>
            </a:pPr>
            <a:r>
              <a:rPr lang="en-US" altLang="zh-CN" kern="0" dirty="0" smtClean="0">
                <a:ea typeface="宋体" charset="-122"/>
              </a:rPr>
              <a:t>ALU 执行</a:t>
            </a:r>
            <a:r>
              <a:rPr lang="en-US" altLang="zh-CN" b="1" i="1" kern="0" dirty="0" smtClean="0">
                <a:ea typeface="宋体" charset="-122"/>
              </a:rPr>
              <a:t>减去</a:t>
            </a:r>
            <a:r>
              <a:rPr lang="en-US" altLang="zh-CN" kern="0" dirty="0" smtClean="0">
                <a:ea typeface="宋体" charset="-122"/>
              </a:rPr>
              <a:t>从寄存器文件中读取的数据值</a:t>
            </a:r>
            <a:endParaRPr lang="en-US" altLang="zh-CN" b="1" i="1" kern="0" dirty="0" smtClean="0">
              <a:ea typeface="宋体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52463" y="3573463"/>
            <a:ext cx="4135437" cy="29511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defRPr/>
            </a:pPr>
            <a:r>
              <a:rPr lang="en-AU" altLang="zh-CN" sz="2000" kern="0" dirty="0" smtClean="0">
                <a:ea typeface="宋体" charset="-122"/>
              </a:rPr>
              <a:t>PC+4 的值被添加到信号扩展, 较低的16位指令 (偏移量)</a:t>
            </a:r>
            <a:endParaRPr lang="en-AU" altLang="zh-CN" sz="2000" kern="0" dirty="0">
              <a:ea typeface="宋体" charset="-122"/>
            </a:endParaRPr>
          </a:p>
          <a:p>
            <a:pPr lvl="1" eaLnBrk="1" hangingPunct="1">
              <a:defRPr/>
            </a:pPr>
            <a:r>
              <a:rPr lang="en-AU" altLang="zh-CN" sz="2000" kern="0" dirty="0" smtClean="0">
                <a:ea typeface="宋体" charset="-122"/>
              </a:rPr>
              <a:t>结果是分支目标地址</a:t>
            </a:r>
          </a:p>
          <a:p>
            <a:pPr lvl="1" eaLnBrk="1" hangingPunct="1">
              <a:defRPr/>
            </a:pPr>
            <a:r>
              <a:rPr lang="en-AU" altLang="zh-CN" sz="2000" kern="0" dirty="0" smtClean="0">
                <a:ea typeface="宋体" charset="-122"/>
              </a:rPr>
              <a:t>新地址将被写回 PC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分支平等的指令</a:t>
            </a:r>
          </a:p>
        </p:txBody>
      </p:sp>
      <p:pic>
        <p:nvPicPr>
          <p:cNvPr id="62467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62242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矩形 1"/>
          <p:cNvSpPr>
            <a:spLocks noChangeArrowheads="1"/>
          </p:cNvSpPr>
          <p:nvPr/>
        </p:nvSpPr>
        <p:spPr bwMode="auto">
          <a:xfrm>
            <a:off x="755650" y="1125538"/>
            <a:ext cx="19462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i="1">
                <a:ea typeface="宋体" panose="02010600030101010101" pitchFamily="2" charset="-122"/>
              </a:rPr>
              <a:t>beq $t 1, $t 2, 偏移量</a:t>
            </a:r>
            <a:endParaRPr lang="zh-CN" altLang="en-US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</a:t>
            </a:r>
            <a:r>
              <a:rPr lang="en-AU" altLang="zh-CN" smtClean="0">
                <a:ea typeface="宋体" panose="02010600030101010101" pitchFamily="2" charset="-122"/>
              </a:rPr>
              <a:t>IPCPU</a:t>
            </a:r>
          </a:p>
        </p:txBody>
      </p:sp>
      <p:pic>
        <p:nvPicPr>
          <p:cNvPr id="64515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268413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14="http://schemas.microsoft.com/office/drawing/2010/main" xmlns:mc="http://schemas.openxmlformats.org/markup-compatibility/2006" xmlns:v="urn:schemas-microsoft-com:vml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简介 (学术观点)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处理器决定计算机的性能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计算机的性能由三个关键因素决定: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指令计数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由 ISA 和编译器确定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CPI 和时钟周期时间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b="1" smtClean="0">
                <a:ea typeface="宋体" panose="02010600030101010101" pitchFamily="2" charset="-122"/>
              </a:rPr>
              <a:t>由 CPU 硬件确定</a:t>
            </a:r>
          </a:p>
        </p:txBody>
      </p:sp>
      <p:sp>
        <p:nvSpPr>
          <p:cNvPr id="1126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7EA60AB3-CFAF-4475-9699-745D58D6FD79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AU" altLang="zh-CN" sz="140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827088" y="2133600"/>
          <a:ext cx="78486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Equation" r:id="rId4" imgW="3568700" imgH="419100" progId="Equation.3">
                  <p:embed/>
                </p:oleObj>
              </mc:Choice>
              <mc:Fallback>
                <p:oleObj name="Equation" r:id="rId4" imgW="3568700" imgH="419100" progId="Equation.3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133600"/>
                        <a:ext cx="7848600" cy="920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性能问题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最长的延迟决定时钟周期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指令记忆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本</a:t>
            </a:r>
            <a:r>
              <a:rPr lang="en-US" altLang="zh-CN" smtClean="0">
                <a:ea typeface="宋体" panose="02010600030101010101" pitchFamily="2" charset="-122"/>
              </a:rPr>
              <a:t>注册文件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本</a:t>
            </a:r>
            <a:r>
              <a:rPr lang="en-US" altLang="zh-CN" smtClean="0">
                <a:ea typeface="宋体" panose="02010600030101010101" pitchFamily="2" charset="-122"/>
              </a:rPr>
              <a:t>Alu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本</a:t>
            </a:r>
            <a:r>
              <a:rPr lang="en-US" altLang="zh-CN" smtClean="0">
                <a:ea typeface="宋体" panose="02010600030101010101" pitchFamily="2" charset="-122"/>
              </a:rPr>
              <a:t>数据存储器</a:t>
            </a: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本</a:t>
            </a:r>
            <a:r>
              <a:rPr lang="en-US" altLang="zh-CN" smtClean="0">
                <a:ea typeface="宋体" panose="02010600030101010101" pitchFamily="2" charset="-122"/>
              </a:rPr>
              <a:t>注册文件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不可行的变化周期为不同的指令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我们将通过流水线来提高性能</a:t>
            </a:r>
          </a:p>
        </p:txBody>
      </p:sp>
      <p:sp>
        <p:nvSpPr>
          <p:cNvPr id="665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1D12D8EA-A00F-4241-8C79-28F547C5CFA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简单而完整的 MIPS CPU</a:t>
            </a:r>
          </a:p>
        </p:txBody>
      </p:sp>
      <p:pic>
        <p:nvPicPr>
          <p:cNvPr id="68611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268413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流水线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流水线</a:t>
            </a:r>
            <a:r>
              <a:rPr lang="en-US" altLang="zh-CN" smtClean="0">
                <a:ea typeface="宋体" panose="02010600030101010101" pitchFamily="2" charset="-122"/>
              </a:rPr>
              <a:t>是一种实现技术, 其中多个指令在执行过程中重叠</a:t>
            </a:r>
          </a:p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非流水线洗衣方式 (类推)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把一车脏衣服放在</a:t>
            </a:r>
            <a:r>
              <a:rPr lang="en-US" altLang="zh-CN" b="1" i="1" smtClean="0">
                <a:ea typeface="宋体" panose="02010600030101010101" pitchFamily="2" charset="-122"/>
              </a:rPr>
              <a:t>洗衣机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垫圈完成后, 将湿负荷放入</a:t>
            </a:r>
            <a:r>
              <a:rPr lang="en-US" altLang="zh-CN" b="1" i="1" smtClean="0">
                <a:ea typeface="宋体" panose="02010600030101010101" pitchFamily="2" charset="-122"/>
              </a:rPr>
              <a:t>烘干 机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烘干机完成后, 将干负荷放在桌子上,</a:t>
            </a:r>
            <a:r>
              <a:rPr lang="en-US" altLang="zh-CN" b="1" i="1" smtClean="0">
                <a:ea typeface="宋体" panose="02010600030101010101" pitchFamily="2" charset="-122"/>
              </a:rPr>
              <a:t>倍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折叠完成后, 请你的室友</a:t>
            </a:r>
            <a:r>
              <a:rPr lang="en-US" altLang="zh-CN" b="1" i="1" smtClean="0">
                <a:ea typeface="宋体" panose="02010600030101010101" pitchFamily="2" charset="-122"/>
              </a:rPr>
              <a:t>把衣服收起来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等你的室友做完了</a:t>
            </a:r>
            <a:r>
              <a:rPr lang="en-US" altLang="zh-CN" b="1" i="1" smtClean="0">
                <a:ea typeface="宋体" panose="02010600030101010101" pitchFamily="2" charset="-122"/>
              </a:rPr>
              <a:t>重新开始</a:t>
            </a:r>
            <a:r>
              <a:rPr lang="en-US" altLang="zh-CN" smtClean="0">
                <a:ea typeface="宋体" panose="02010600030101010101" pitchFamily="2" charset="-122"/>
              </a:rPr>
              <a:t>与下一个肮脏的负载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 rot="5400000">
            <a:off x="7312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§4.5 流水线概述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流水线模拟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非流水线洗衣方式</a:t>
            </a: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非流水线方法是否高效？为什么？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第二个负载不会启动 , 直到第一个负载燥 , 折叠 , 并收起来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不同的机器按顺序运行</a:t>
            </a:r>
          </a:p>
        </p:txBody>
      </p:sp>
      <p:pic>
        <p:nvPicPr>
          <p:cNvPr id="72708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700213"/>
            <a:ext cx="88011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流水线模拟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5399087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如何改进？</a:t>
            </a:r>
          </a:p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使用流水线的洗衣方式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只要</a:t>
            </a:r>
            <a:r>
              <a:rPr lang="en-US" altLang="zh-CN" b="1" smtClean="0">
                <a:ea typeface="宋体" panose="02010600030101010101" pitchFamily="2" charset="-122"/>
              </a:rPr>
              <a:t>洗衣机</a:t>
            </a:r>
            <a:r>
              <a:rPr lang="en-US" altLang="zh-CN" smtClean="0">
                <a:ea typeface="宋体" panose="02010600030101010101" pitchFamily="2" charset="-122"/>
              </a:rPr>
              <a:t>用第一个负载完成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将湿负载移动到</a:t>
            </a:r>
            <a:r>
              <a:rPr lang="en-US" altLang="zh-CN" b="1" smtClean="0">
                <a:ea typeface="宋体" panose="02010600030101010101" pitchFamily="2" charset="-122"/>
              </a:rPr>
              <a:t>烘干 机</a:t>
            </a:r>
            <a:r>
              <a:rPr lang="en-US" altLang="zh-CN" smtClean="0">
                <a:ea typeface="宋体" panose="02010600030101010101" pitchFamily="2" charset="-122"/>
              </a:rPr>
              <a:t>,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加载</a:t>
            </a:r>
            <a:r>
              <a:rPr lang="en-US" altLang="zh-CN" b="1" smtClean="0">
                <a:ea typeface="宋体" panose="02010600030101010101" pitchFamily="2" charset="-122"/>
              </a:rPr>
              <a:t>洗衣机</a:t>
            </a:r>
            <a:r>
              <a:rPr lang="en-US" altLang="zh-CN" smtClean="0">
                <a:ea typeface="宋体" panose="02010600030101010101" pitchFamily="2" charset="-122"/>
              </a:rPr>
              <a:t>与第二个肮脏的负载。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同样, 当第一个负载是干的, 你把它放在桌子上开始</a:t>
            </a:r>
            <a:r>
              <a:rPr lang="en-US" altLang="zh-CN" b="1" smtClean="0">
                <a:ea typeface="宋体" panose="02010600030101010101" pitchFamily="2" charset="-122"/>
              </a:rPr>
              <a:t>折叠</a:t>
            </a:r>
            <a:r>
              <a:rPr lang="en-US" altLang="zh-CN" smtClean="0">
                <a:ea typeface="宋体" panose="02010600030101010101" pitchFamily="2" charset="-122"/>
              </a:rPr>
              <a:t>, 并在同一时间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将湿负载移动到</a:t>
            </a:r>
            <a:r>
              <a:rPr lang="en-US" altLang="zh-CN" b="1" smtClean="0">
                <a:ea typeface="宋体" panose="02010600030101010101" pitchFamily="2" charset="-122"/>
              </a:rPr>
              <a:t>烘干 机</a:t>
            </a:r>
            <a:r>
              <a:rPr lang="en-US" altLang="zh-CN" smtClean="0">
                <a:ea typeface="宋体" panose="02010600030101010101" pitchFamily="2" charset="-122"/>
              </a:rPr>
              <a:t>,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把下一个脏负荷放到</a:t>
            </a:r>
            <a:r>
              <a:rPr lang="en-US" altLang="zh-CN" b="1" smtClean="0">
                <a:ea typeface="宋体" panose="02010600030101010101" pitchFamily="2" charset="-122"/>
              </a:rPr>
              <a:t>洗衣机</a:t>
            </a:r>
          </a:p>
          <a:p>
            <a:pPr lvl="1"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结论: 所有机器--称为</a:t>
            </a:r>
            <a:r>
              <a:rPr lang="en-US" altLang="zh-CN" b="1" i="1" smtClean="0">
                <a:ea typeface="宋体" panose="02010600030101010101" pitchFamily="2" charset="-122"/>
              </a:rPr>
              <a:t>阶段</a:t>
            </a:r>
            <a:r>
              <a:rPr lang="en-US" altLang="zh-CN" b="1" smtClean="0">
                <a:ea typeface="宋体" panose="02010600030101010101" pitchFamily="2" charset="-122"/>
              </a:rPr>
              <a:t>在管道-同时操作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流水线模拟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使用流水线的洗衣方式</a:t>
            </a: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一切都同时工作</a:t>
            </a:r>
            <a:r>
              <a:rPr lang="en-US" altLang="zh-CN" smtClean="0">
                <a:ea typeface="宋体" panose="02010600030101010101" pitchFamily="2" charset="-122"/>
              </a:rPr>
              <a:t>, 所以每晚完成更多的负载</a:t>
            </a:r>
            <a:endParaRPr lang="en-US" altLang="zh-CN" b="1" smtClean="0">
              <a:ea typeface="宋体" panose="02010600030101010101" pitchFamily="2" charset="-122"/>
            </a:endParaRPr>
          </a:p>
        </p:txBody>
      </p:sp>
      <p:pic>
        <p:nvPicPr>
          <p:cNvPr id="76804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1662113"/>
            <a:ext cx="8823325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流水线模拟摘要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57324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流水线将</a:t>
            </a:r>
            <a:r>
              <a:rPr lang="en-US" altLang="zh-CN" b="1" smtClean="0">
                <a:ea typeface="宋体" panose="02010600030101010101" pitchFamily="2" charset="-122"/>
              </a:rPr>
              <a:t>不</a:t>
            </a:r>
            <a:r>
              <a:rPr lang="en-US" altLang="zh-CN" smtClean="0">
                <a:ea typeface="宋体" panose="02010600030101010101" pitchFamily="2" charset="-122"/>
              </a:rPr>
              <a:t>减少</a:t>
            </a:r>
            <a:r>
              <a:rPr lang="en-US" altLang="zh-CN" b="1" smtClean="0">
                <a:ea typeface="宋体" panose="02010600030101010101" pitchFamily="2" charset="-122"/>
              </a:rPr>
              <a:t>时间</a:t>
            </a:r>
            <a:r>
              <a:rPr lang="en-US" altLang="zh-CN" smtClean="0">
                <a:ea typeface="宋体" panose="02010600030101010101" pitchFamily="2" charset="-122"/>
              </a:rPr>
              <a:t>完成一车的洗衣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当我们有很多衣服要洗的时候, 流水线就会增加</a:t>
            </a:r>
            <a:r>
              <a:rPr lang="en-US" altLang="zh-CN" b="1" smtClean="0">
                <a:ea typeface="宋体" panose="02010600030101010101" pitchFamily="2" charset="-122"/>
              </a:rPr>
              <a:t>吞吐量</a:t>
            </a:r>
          </a:p>
        </p:txBody>
      </p:sp>
      <p:pic>
        <p:nvPicPr>
          <p:cNvPr id="78852" name="Picture 8" descr="f04-25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3213100"/>
            <a:ext cx="412432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MIPS 管道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 smtClean="0">
                <a:ea typeface="宋体" panose="02010600030101010101" pitchFamily="2" charset="-122"/>
              </a:rPr>
              <a:t>将相同的原则应用于我们管道指令执行的处理器</a:t>
            </a:r>
          </a:p>
          <a:p>
            <a:pPr marL="609600" indent="-609600" eaLnBrk="1" hangingPunct="1"/>
            <a:r>
              <a:rPr lang="en-US" altLang="zh-CN" smtClean="0">
                <a:ea typeface="宋体" panose="02010600030101010101" pitchFamily="2" charset="-122"/>
              </a:rPr>
              <a:t>MIPS 管道有五个阶段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smtClean="0">
                <a:ea typeface="宋体" panose="02010600030101010101" pitchFamily="2" charset="-122"/>
              </a:rPr>
              <a:t>IF: 从内存中获取指令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smtClean="0">
                <a:ea typeface="宋体" panose="02010600030101010101" pitchFamily="2" charset="-122"/>
              </a:rPr>
              <a:t>ID: 指令解码和寄存器读取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smtClean="0">
                <a:ea typeface="宋体" panose="02010600030101010101" pitchFamily="2" charset="-122"/>
              </a:rPr>
              <a:t>EX: 执行操作或计算地址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smtClean="0">
                <a:ea typeface="宋体" panose="02010600030101010101" pitchFamily="2" charset="-122"/>
              </a:rPr>
              <a:t>访问内存操作数</a:t>
            </a: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smtClean="0">
                <a:ea typeface="宋体" panose="02010600030101010101" pitchFamily="2" charset="-122"/>
              </a:rPr>
              <a:t>WB: 将结果写回注册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090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2B906057-04E1-4E84-A21E-069655CB79A2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多周期管道图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47BC425B-33AC-4479-9761-987FCCA1C3F1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zh-CN" sz="1400" smtClean="0"/>
          </a:p>
        </p:txBody>
      </p:sp>
      <p:pic>
        <p:nvPicPr>
          <p:cNvPr id="82949" name="Picture 6" descr="f04-44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MIPS 管道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 smtClean="0">
                <a:ea typeface="宋体" panose="02010600030101010101" pitchFamily="2" charset="-122"/>
              </a:rPr>
              <a:t>此类中讨论的 MIPS 管道有五个阶段</a:t>
            </a:r>
          </a:p>
          <a:p>
            <a:pPr marL="457200" lvl="1" indent="0" algn="ctr" eaLnBrk="1" hangingPunct="1">
              <a:buSzTx/>
              <a:buFont typeface="Wingdings" panose="05000000000000000000" pitchFamily="2" charset="2"/>
              <a:buNone/>
            </a:pPr>
            <a:r>
              <a:rPr lang="en-US" altLang="zh-CN" sz="2000" smtClean="0">
                <a:ea typeface="宋体" panose="02010600030101010101" pitchFamily="2" charset="-122"/>
              </a:rPr>
              <a:t>IF、ID、EX、MEM、WB</a:t>
            </a:r>
            <a:endParaRPr lang="en-AU" altLang="zh-CN" sz="2000" smtClean="0">
              <a:ea typeface="宋体" panose="02010600030101010101" pitchFamily="2" charset="-122"/>
            </a:endParaRPr>
          </a:p>
        </p:txBody>
      </p:sp>
      <p:pic>
        <p:nvPicPr>
          <p:cNvPr id="84996" name="Picture 5" descr="f04-1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525" y="2565400"/>
            <a:ext cx="54102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我们将学到的.....。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MIPS CPU 实现 (路线图)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解释在实现处理器时使用的原则和技术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构建一个简单版本的 MIPS 处理器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支持指令集的核心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更逼真的覆盖</a:t>
            </a:r>
            <a:r>
              <a:rPr lang="en-US" altLang="zh-CN" b="1" smtClean="0">
                <a:ea typeface="宋体" panose="02010600030101010101" pitchFamily="2" charset="-122"/>
              </a:rPr>
              <a:t>流水线</a:t>
            </a:r>
            <a:r>
              <a:rPr lang="en-US" altLang="zh-CN" smtClean="0">
                <a:ea typeface="宋体" panose="02010600030101010101" pitchFamily="2" charset="-122"/>
              </a:rPr>
              <a:t>处理器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实现更复杂指令集所需的概念, 如 x86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我们将研究实施《公约》的情况。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记忆参考: lw, sw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逻辑: 添加、子和, 或,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控制转移: beq, j</a:t>
            </a:r>
          </a:p>
          <a:p>
            <a:pPr eaLnBrk="1" hangingPunct="1">
              <a:lnSpc>
                <a:spcPct val="90000"/>
              </a:lnSpc>
            </a:pP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5BC0C81E-B74B-40D1-BB79-27969EC35A74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多周期管道图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显示资源使用情况的窗体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D95224C2-1955-4374-AA04-AA034A1E75C8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zh-CN" sz="1400" smtClean="0"/>
          </a:p>
        </p:txBody>
      </p:sp>
      <p:pic>
        <p:nvPicPr>
          <p:cNvPr id="87045" name="Picture 7" descr="f04-4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单周期管道图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给定周期中的管道状态</a:t>
            </a:r>
          </a:p>
        </p:txBody>
      </p:sp>
      <p:sp>
        <p:nvSpPr>
          <p:cNvPr id="8909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70F8516F-11E1-412A-868B-DFB0400C984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zh-CN" sz="1400" smtClean="0"/>
          </a:p>
        </p:txBody>
      </p:sp>
      <p:pic>
        <p:nvPicPr>
          <p:cNvPr id="89093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1135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14="http://schemas.microsoft.com/office/drawing/2010/main"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管道性能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253365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假设阶段的时间是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100 ps 用于注册读或写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其他阶段的200米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CPU 设计必须支持最慢的安装。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所以每个指令所需的时间是 800 ps</a:t>
            </a:r>
          </a:p>
        </p:txBody>
      </p:sp>
      <p:sp>
        <p:nvSpPr>
          <p:cNvPr id="9114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193CFA10-EDC8-4DCF-A5E1-EA3940744097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zh-CN" sz="1400" smtClean="0"/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395288" y="4135438"/>
          <a:ext cx="8353425" cy="2246312"/>
        </p:xfrm>
        <a:graphic>
          <a:graphicData uri="http://schemas.openxmlformats.org/drawingml/2006/table">
            <a:tbl>
              <a:tblPr/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53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2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004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Instr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Instr 提取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注册阅读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ALU op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内存访问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注册写入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总时间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97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Lw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800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741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西 南部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700ps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979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R 格式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600ps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56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贝格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200//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500吨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管道性能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3187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DEBD0FD6-D934-4065-B37D-F31FA4F7DBA4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zh-CN" sz="140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25336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zh-CN" kern="0" dirty="0" smtClean="0">
                <a:ea typeface="宋体" charset="-122"/>
              </a:rPr>
              <a:t>在流水线中,</a:t>
            </a:r>
            <a:r>
              <a:rPr lang="en-US" altLang="zh-CN" dirty="0" smtClean="0"/>
              <a:t>流水线执行时钟周期必须等于或大于最坏情况 (200</a:t>
            </a:r>
            <a:r>
              <a:rPr lang="en-US" altLang="zh-CN" dirty="0" err="1" smtClean="0"/>
              <a:t>Ps</a:t>
            </a:r>
            <a:r>
              <a:rPr lang="en-US" altLang="zh-CN" dirty="0" smtClean="0"/>
              <a:t>), 即使某些阶段需要100</a:t>
            </a:r>
            <a:r>
              <a:rPr lang="en-US" altLang="zh-CN" dirty="0" err="1" smtClean="0"/>
              <a:t>Ps</a:t>
            </a:r>
            <a:r>
              <a:rPr lang="en-US" altLang="zh-CN" kern="0" dirty="0" smtClean="0">
                <a:ea typeface="宋体" charset="-122"/>
              </a:rPr>
              <a:t> </a:t>
            </a:r>
          </a:p>
        </p:txBody>
      </p:sp>
      <p:pic>
        <p:nvPicPr>
          <p:cNvPr id="93189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3068638"/>
            <a:ext cx="8397875" cy="31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管道加速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如果所有阶段都是平衡的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即, 所有阶段采取相同的时间</a:t>
            </a: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提速大约等于管道级的数量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五级管道的速度几乎快了五倍</a:t>
            </a:r>
          </a:p>
        </p:txBody>
      </p:sp>
      <p:sp>
        <p:nvSpPr>
          <p:cNvPr id="9523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B252A10A-FC58-4C0B-BC6D-D2439A3580A9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zh-CN" sz="1400" smtClean="0"/>
          </a:p>
        </p:txBody>
      </p:sp>
      <p:pic>
        <p:nvPicPr>
          <p:cNvPr id="62469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2160588"/>
            <a:ext cx="817562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管道和 ISA 设计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专为流水线设计的 MIPS ISA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所有指令都是 32位, 长度相同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在第一个管道阶段更容易获取指令, 并在第二阶段对其进行解码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x86:1 到17字节的指令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MIPS 只有几种指令格式, 源寄存器字段位于同一位置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这种对称性意味着 MIPS 可以在一个步骤中解码和读取寄存器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内存操作数仅出现在加载和存储中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我们可以使用 ALU 计算内存地址, 然后在接下来的阶段访问内存</a:t>
            </a:r>
          </a:p>
        </p:txBody>
      </p:sp>
      <p:sp>
        <p:nvSpPr>
          <p:cNvPr id="9728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1C25A7CF-966C-42FD-BB1F-45D16F1D92D4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zh-CN" sz="140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危害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情况, 防止开始下一个指令在下个周期, 叫</a:t>
            </a:r>
            <a:r>
              <a:rPr lang="en-US" altLang="zh-CN" b="1" smtClean="0">
                <a:ea typeface="宋体" panose="02010600030101010101" pitchFamily="2" charset="-122"/>
              </a:rPr>
              <a:t>危害</a:t>
            </a:r>
          </a:p>
          <a:p>
            <a:pPr eaLnBrk="1" hangingPunct="1">
              <a:lnSpc>
                <a:spcPct val="90000"/>
              </a:lnSpc>
            </a:pPr>
            <a:endParaRPr lang="en-US" altLang="zh-CN" b="1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结构危险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所需资源正忙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数据危险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需要等待以前的指令完成其数据读取/写入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控制危险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控制操作取决于以前指令的结果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933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AC267B42-791A-44BC-895B-7897A2346382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结构危险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硬件不能支持我们要在相同时钟周期中执行的指令的组合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(类比)如果我们使用洗衣机烘干机组合而不是单独的洗衣机和烘干机, 就会产生危险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在具有单个内存的 MIPS 管道中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Load/存储需要数据访问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指令提取将不得不</a:t>
            </a:r>
            <a:r>
              <a:rPr lang="en-US" altLang="zh-CN" i="1" smtClean="0">
                <a:ea typeface="宋体" panose="02010600030101010101" pitchFamily="2" charset="-122"/>
              </a:rPr>
              <a:t>失速</a:t>
            </a:r>
            <a:r>
              <a:rPr lang="en-US" altLang="zh-CN" smtClean="0">
                <a:ea typeface="宋体" panose="02010600030101010101" pitchFamily="2" charset="-122"/>
              </a:rPr>
              <a:t>对于该周期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因此, 流水线数据选择需要单独的指令/数据存储器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或单独的说明/数据缓存</a:t>
            </a:r>
            <a:endParaRPr lang="en-AU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结构危险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103427" name="Picture 5" descr="f04-1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268413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数据危害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下面的 C++ 代码是否合法？</a:t>
            </a:r>
          </a:p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下面的 C++ 代码是否有效？为什么？</a:t>
            </a:r>
          </a:p>
          <a:p>
            <a:pPr eaLnBrk="1" hangingPunct="1"/>
            <a:endParaRPr lang="en-US" altLang="zh-CN" b="1" smtClean="0">
              <a:ea typeface="宋体" panose="02010600030101010101" pitchFamily="2" charset="-122"/>
            </a:endParaRP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int t0 = 10;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int t1 = 100;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int s0 = t0 + t0;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int t2 = s0–20;</a:t>
            </a: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endParaRPr lang="en-US" altLang="zh-CN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marL="457200" lvl="1" indent="0" eaLnBrk="1" hangingPunct="1">
              <a:buFont typeface="Wingdings" panose="05000000000000000000" pitchFamily="2" charset="2"/>
              <a:buNone/>
            </a:pP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添加</a:t>
            </a:r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 0</a:t>
            </a: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, $t 0, $t 1</a:t>
            </a:r>
            <a:b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子 $t 2,</a:t>
            </a:r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 0</a:t>
            </a: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, $t 3</a:t>
            </a:r>
          </a:p>
        </p:txBody>
      </p:sp>
      <p:sp>
        <p:nvSpPr>
          <p:cNvPr id="10547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D8D1EA0C-0CBD-4BB1-8D98-BDCB5317C217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指令执行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对于 MIPS, 大多数说明执行以下操作: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发送</a:t>
            </a:r>
            <a:r>
              <a:rPr lang="en-US" altLang="zh-CN" i="1" smtClean="0">
                <a:ea typeface="宋体" panose="02010600030101010101" pitchFamily="2" charset="-122"/>
              </a:rPr>
              <a:t>程序计数器</a:t>
            </a:r>
            <a:r>
              <a:rPr lang="en-US" altLang="zh-CN" smtClean="0">
                <a:ea typeface="宋体" panose="02010600030101010101" pitchFamily="2" charset="-122"/>
              </a:rPr>
              <a:t>(PC) 到包含代码的内存中, 并从该内存中获取指令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读取一个或两个寄存器, 由指令的字段指定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根据指令类, 执行指令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使用 ALU 计算</a:t>
            </a:r>
          </a:p>
          <a:p>
            <a:pPr lvl="3" eaLnBrk="1" hangingPunct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算术结果</a:t>
            </a:r>
          </a:p>
          <a:p>
            <a:pPr lvl="3" eaLnBrk="1" hangingPunct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用于加载/存储的内存地址</a:t>
            </a:r>
          </a:p>
          <a:p>
            <a:pPr lvl="3" eaLnBrk="1" hangingPunct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分公司目标地址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访问用于加载/存储的数据内存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PC 可实现目标地址或 PC + 4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数据危害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当管道必须停止时发生, 因为一个步骤必须等待另一个步骤才能完成</a:t>
            </a:r>
          </a:p>
          <a:p>
            <a:pPr lvl="1" eaLnBrk="1" hangingPunct="1"/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添加</a:t>
            </a:r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 0</a:t>
            </a: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, $t 0, $t 1</a:t>
            </a:r>
            <a:b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子 $t 2,</a:t>
            </a:r>
            <a:r>
              <a:rPr lang="en-US" altLang="zh-CN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 0</a:t>
            </a:r>
            <a:r>
              <a:rPr lang="en-US" altLang="zh-CN" smtClean="0">
                <a:latin typeface="Lucida Console" panose="020B0609040504020204" pitchFamily="49" charset="0"/>
                <a:ea typeface="宋体" panose="02010600030101010101" pitchFamily="2" charset="-122"/>
              </a:rPr>
              <a:t>, $t 3</a:t>
            </a:r>
          </a:p>
        </p:txBody>
      </p:sp>
      <p:sp>
        <p:nvSpPr>
          <p:cNvPr id="10752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F38D6665-6249-482E-8DA5-50EF67B4064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zh-CN" sz="1400" smtClean="0"/>
          </a:p>
        </p:txBody>
      </p:sp>
      <p:pic>
        <p:nvPicPr>
          <p:cNvPr id="66565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603625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转发 (又名绕过)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 smtClean="0">
                <a:ea typeface="宋体" charset="-122"/>
              </a:rPr>
              <a:t>如何解决这个问题？</a:t>
            </a:r>
          </a:p>
          <a:p>
            <a:pPr eaLnBrk="1" hangingPunct="1">
              <a:defRPr/>
            </a:pPr>
            <a:r>
              <a:rPr lang="en-US" altLang="zh-CN" sz="2400" dirty="0" smtClean="0">
                <a:ea typeface="宋体" charset="-122"/>
              </a:rPr>
              <a:t>(观察)在尝试解决数据危险之前, 不要等待指令完成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charset="-122"/>
              </a:rPr>
              <a:t>一旦 ALU 得到的总和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charset="-122"/>
              </a:rPr>
              <a:t>不要等待它被存储在寄存器中</a:t>
            </a:r>
          </a:p>
          <a:p>
            <a:pPr lvl="1" eaLnBrk="1" hangingPunct="1">
              <a:defRPr/>
            </a:pPr>
            <a:r>
              <a:rPr lang="en-US" altLang="zh-CN" sz="2000" dirty="0" smtClean="0">
                <a:ea typeface="宋体" charset="-122"/>
              </a:rPr>
              <a:t>相反, 将其作为下一条指令的输入提供</a:t>
            </a:r>
          </a:p>
          <a:p>
            <a:pPr lvl="1" eaLnBrk="1" hangingPunct="1">
              <a:defRPr/>
            </a:pPr>
            <a:endParaRPr lang="en-US" altLang="zh-CN" sz="2000" dirty="0">
              <a:ea typeface="宋体" charset="-122"/>
            </a:endParaRPr>
          </a:p>
          <a:p>
            <a:pPr lvl="1" eaLnBrk="1" hangingPunct="1">
              <a:defRPr/>
            </a:pPr>
            <a:endParaRPr lang="en-US" altLang="zh-CN" sz="2000" dirty="0" smtClean="0">
              <a:ea typeface="宋体" charset="-122"/>
            </a:endParaRPr>
          </a:p>
          <a:p>
            <a:pPr lvl="1" eaLnBrk="1" hangingPunct="1">
              <a:defRPr/>
            </a:pPr>
            <a:endParaRPr lang="en-US" altLang="zh-CN" sz="2000" dirty="0">
              <a:ea typeface="宋体" charset="-122"/>
            </a:endParaRPr>
          </a:p>
          <a:p>
            <a:pPr lvl="1" eaLnBrk="1" hangingPunct="1">
              <a:defRPr/>
            </a:pPr>
            <a:endParaRPr lang="en-US" altLang="zh-CN" sz="2000" dirty="0" smtClean="0">
              <a:ea typeface="宋体" charset="-122"/>
            </a:endParaRPr>
          </a:p>
          <a:p>
            <a:pPr lvl="1" eaLnBrk="1" hangingPunct="1">
              <a:defRPr/>
            </a:pPr>
            <a:endParaRPr lang="en-US" altLang="zh-CN" sz="2000" dirty="0">
              <a:ea typeface="宋体" charset="-122"/>
            </a:endParaRPr>
          </a:p>
          <a:p>
            <a:pPr lvl="1" eaLnBrk="1" hangingPunct="1">
              <a:defRPr/>
            </a:pPr>
            <a:endParaRPr lang="en-US" altLang="zh-CN" sz="2000" dirty="0" smtClean="0">
              <a:ea typeface="宋体" charset="-122"/>
            </a:endParaRPr>
          </a:p>
          <a:p>
            <a:pPr lvl="1" eaLnBrk="1" hangingPunct="1">
              <a:defRPr/>
            </a:pPr>
            <a:endParaRPr lang="en-US" altLang="zh-CN" sz="2000" dirty="0">
              <a:ea typeface="宋体" charset="-122"/>
            </a:endParaRPr>
          </a:p>
          <a:p>
            <a:pPr eaLnBrk="1" hangingPunct="1">
              <a:defRPr/>
            </a:pPr>
            <a:r>
              <a:rPr lang="en-US" altLang="zh-CN" sz="2400" dirty="0" smtClean="0">
                <a:ea typeface="宋体" charset="-122"/>
              </a:rPr>
              <a:t>一个重要的管道概念, 正式称为</a:t>
            </a:r>
            <a:r>
              <a:rPr lang="en-US" altLang="zh-CN" sz="2400" b="1" dirty="0" smtClean="0">
                <a:ea typeface="宋体" charset="-122"/>
              </a:rPr>
              <a:t>管道</a:t>
            </a:r>
            <a:r>
              <a:rPr lang="en-US" altLang="zh-CN" sz="2400" dirty="0" smtClean="0">
                <a:ea typeface="宋体" charset="-122"/>
              </a:rPr>
              <a:t> </a:t>
            </a:r>
            <a:r>
              <a:rPr lang="en-US" altLang="zh-CN" sz="2400" b="1" dirty="0" smtClean="0">
                <a:ea typeface="宋体" charset="-122"/>
              </a:rPr>
              <a:t>失速</a:t>
            </a:r>
            <a:r>
              <a:rPr lang="en-US" altLang="zh-CN" sz="2400" dirty="0" smtClean="0">
                <a:ea typeface="宋体" charset="-122"/>
              </a:rPr>
              <a:t>, 但经常给绰号</a:t>
            </a:r>
            <a:r>
              <a:rPr lang="en-US" altLang="zh-CN" sz="2400" b="1" dirty="0" smtClean="0">
                <a:ea typeface="宋体" charset="-122"/>
              </a:rPr>
              <a:t>泡沫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zh-CN" dirty="0" smtClean="0">
              <a:ea typeface="宋体" charset="-122"/>
            </a:endParaRPr>
          </a:p>
          <a:p>
            <a:pPr eaLnBrk="1" hangingPunct="1">
              <a:defRPr/>
            </a:pPr>
            <a:endParaRPr lang="en-US" altLang="zh-CN" sz="2400" dirty="0" smtClean="0">
              <a:ea typeface="宋体" charset="-122"/>
            </a:endParaRPr>
          </a:p>
          <a:p>
            <a:pPr eaLnBrk="1" hangingPunct="1">
              <a:defRPr/>
            </a:pPr>
            <a:endParaRPr lang="en-US" altLang="zh-CN" sz="2400" dirty="0" smtClean="0">
              <a:ea typeface="宋体" charset="-122"/>
            </a:endParaRPr>
          </a:p>
          <a:p>
            <a:pPr eaLnBrk="1" hangingPunct="1">
              <a:defRPr/>
            </a:pPr>
            <a:endParaRPr lang="en-US" altLang="zh-CN" sz="2400" dirty="0" smtClean="0">
              <a:ea typeface="宋体" charset="-122"/>
            </a:endParaRPr>
          </a:p>
          <a:p>
            <a:pPr eaLnBrk="1" hangingPunct="1">
              <a:defRPr/>
            </a:pPr>
            <a:endParaRPr lang="en-US" altLang="zh-CN" sz="2400" dirty="0" smtClean="0">
              <a:ea typeface="宋体" charset="-122"/>
            </a:endParaRPr>
          </a:p>
          <a:p>
            <a:pPr eaLnBrk="1" hangingPunct="1">
              <a:defRPr/>
            </a:pPr>
            <a:endParaRPr lang="en-US" altLang="zh-CN" sz="2400" dirty="0" smtClean="0">
              <a:ea typeface="宋体" charset="-122"/>
            </a:endParaRPr>
          </a:p>
          <a:p>
            <a:pPr eaLnBrk="1" hangingPunct="1">
              <a:defRPr/>
            </a:pPr>
            <a:endParaRPr lang="en-US" altLang="zh-CN" sz="2400" dirty="0" smtClean="0">
              <a:ea typeface="宋体" charset="-122"/>
            </a:endParaRPr>
          </a:p>
        </p:txBody>
      </p:sp>
      <p:pic>
        <p:nvPicPr>
          <p:cNvPr id="67588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716338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负载使用数据的危险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b="1" smtClean="0">
                <a:ea typeface="宋体" panose="02010600030101010101" pitchFamily="2" charset="-122"/>
              </a:rPr>
              <a:t>转发是否可以解决所有数据危险问题？</a:t>
            </a:r>
            <a:endParaRPr lang="en-US" altLang="zh-CN" sz="24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例如, 当加载后的 r 格式指令尝试使用数据时</a:t>
            </a:r>
          </a:p>
          <a:p>
            <a:pPr lvl="1" eaLnBrk="1" hangingPunct="1"/>
            <a:r>
              <a:rPr lang="en-US" altLang="zh-CN" sz="2000" smtClean="0">
                <a:ea typeface="宋体" panose="02010600030101010101" pitchFamily="2" charset="-122"/>
              </a:rPr>
              <a:t>需要一个失速, 即使转发</a:t>
            </a:r>
          </a:p>
          <a:p>
            <a:pPr lvl="1" eaLnBrk="1" hangingPunct="1"/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00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00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smtClean="0">
                <a:ea typeface="宋体" panose="02010600030101010101" pitchFamily="2" charset="-122"/>
              </a:rPr>
              <a:t>需要在数据路径中进行额外连接</a:t>
            </a:r>
            <a:endParaRPr lang="en-AU" altLang="zh-CN" sz="2400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sz="2400" b="1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68612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2852738"/>
            <a:ext cx="6586538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避免停止的代码调度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400" b="1" dirty="0" smtClean="0">
                <a:ea typeface="宋体" charset="-122"/>
              </a:rPr>
              <a:t>编译器软件能帮助避免停滞吗？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600" dirty="0" err="1" smtClean="0">
                <a:ea typeface="宋体" charset="-122"/>
              </a:rPr>
              <a:t>Lw</a:t>
            </a:r>
            <a:r>
              <a:rPr lang="en-US" altLang="zh-CN" sz="1600" dirty="0" smtClean="0">
                <a:ea typeface="宋体" charset="-122"/>
              </a:rPr>
              <a:t> </a:t>
            </a:r>
            <a:r>
              <a:rPr lang="en-US" altLang="zh-CN" sz="1600" b="1" dirty="0" smtClean="0">
                <a:ea typeface="宋体" charset="-122"/>
              </a:rPr>
              <a:t>$s 0</a:t>
            </a:r>
            <a:r>
              <a:rPr lang="en-US" altLang="zh-CN" sz="1600" dirty="0" smtClean="0">
                <a:ea typeface="宋体" charset="-122"/>
              </a:rPr>
              <a:t>, 20 ($t 0)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600" dirty="0" smtClean="0">
                <a:ea typeface="宋体" charset="-122"/>
              </a:rPr>
              <a:t>子 $t 1,</a:t>
            </a:r>
            <a:r>
              <a:rPr lang="en-US" altLang="zh-CN" sz="1600" b="1" dirty="0" smtClean="0">
                <a:ea typeface="宋体" charset="-122"/>
              </a:rPr>
              <a:t>$s 0</a:t>
            </a:r>
            <a:r>
              <a:rPr lang="en-US" altLang="zh-CN" sz="1600" dirty="0" smtClean="0">
                <a:ea typeface="宋体" charset="-122"/>
              </a:rPr>
              <a:t>, $t 3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endParaRPr lang="en-US" altLang="zh-CN" sz="1600" dirty="0">
              <a:ea typeface="宋体" charset="-122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600" dirty="0" smtClean="0">
                <a:ea typeface="宋体" charset="-122"/>
              </a:rPr>
              <a:t>A = B + E;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1600" dirty="0" smtClean="0">
                <a:ea typeface="宋体" charset="-122"/>
              </a:rPr>
              <a:t>C =</a:t>
            </a:r>
            <a:r>
              <a:rPr lang="en-US" altLang="zh-CN" sz="1600" dirty="0">
                <a:ea typeface="宋体" charset="-122"/>
              </a:rPr>
              <a:t>B</a:t>
            </a:r>
            <a:r>
              <a:rPr lang="en-US" altLang="zh-CN" sz="1600" dirty="0" smtClean="0">
                <a:ea typeface="宋体" charset="-122"/>
              </a:rPr>
              <a:t>+ F;</a:t>
            </a:r>
          </a:p>
          <a:p>
            <a:pPr eaLnBrk="1" hangingPunct="1">
              <a:defRPr/>
            </a:pPr>
            <a:r>
              <a:rPr lang="en-US" altLang="zh-CN" sz="2400" dirty="0" smtClean="0">
                <a:ea typeface="宋体" charset="-122"/>
              </a:rPr>
              <a:t>向上移动第三个</a:t>
            </a:r>
            <a:r>
              <a:rPr lang="en-US" altLang="zh-CN" sz="2400" dirty="0" err="1" smtClean="0">
                <a:ea typeface="宋体" charset="-122"/>
              </a:rPr>
              <a:t>Lw</a:t>
            </a:r>
            <a:r>
              <a:rPr lang="en-US" altLang="zh-CN" sz="2400" dirty="0" smtClean="0">
                <a:ea typeface="宋体" charset="-122"/>
              </a:rPr>
              <a:t>指令成为第三个指令消除了危险</a:t>
            </a:r>
          </a:p>
          <a:p>
            <a:pPr eaLnBrk="1" hangingPunct="1">
              <a:defRPr/>
            </a:pPr>
            <a:endParaRPr lang="en-AU" altLang="zh-CN" dirty="0" smtClean="0">
              <a:latin typeface="Lucida Console" pitchFamily="49" charset="0"/>
              <a:ea typeface="宋体" charset="-122"/>
            </a:endParaRP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2146300" y="3857625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 $t 1, 0 ($t 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 ($t 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加上 $t 3, $t 1,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 $t 3, 12 ($t 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 ($t 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加上 $t 5, $t 1,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 $t 5, 16 ($t 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70661" name="AutoShape 5"/>
          <p:cNvSpPr>
            <a:spLocks/>
          </p:cNvSpPr>
          <p:nvPr/>
        </p:nvSpPr>
        <p:spPr bwMode="auto">
          <a:xfrm>
            <a:off x="777875" y="4710113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失速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70662" name="AutoShape 6"/>
          <p:cNvSpPr>
            <a:spLocks/>
          </p:cNvSpPr>
          <p:nvPr/>
        </p:nvSpPr>
        <p:spPr bwMode="auto">
          <a:xfrm>
            <a:off x="777875" y="5789613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失速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5457825" y="3857625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 $t 1, 0 ($t 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 ($t 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 ($t 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加上 $t 3, $t 1,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 $t 3, 12 ($t 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加上 $t 5, $t 1,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 $t 5, 16 ($t 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 flipV="1">
            <a:off x="4572000" y="4852988"/>
            <a:ext cx="936625" cy="6477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5" name="Oval 9"/>
          <p:cNvSpPr>
            <a:spLocks noChangeArrowheads="1"/>
          </p:cNvSpPr>
          <p:nvPr/>
        </p:nvSpPr>
        <p:spPr bwMode="auto">
          <a:xfrm>
            <a:off x="2771775" y="4205288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70666" name="Oval 10"/>
          <p:cNvSpPr>
            <a:spLocks noChangeArrowheads="1"/>
          </p:cNvSpPr>
          <p:nvPr/>
        </p:nvSpPr>
        <p:spPr bwMode="auto">
          <a:xfrm>
            <a:off x="4284663" y="456565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70667" name="Oval 11"/>
          <p:cNvSpPr>
            <a:spLocks noChangeArrowheads="1"/>
          </p:cNvSpPr>
          <p:nvPr/>
        </p:nvSpPr>
        <p:spPr bwMode="auto">
          <a:xfrm>
            <a:off x="2771775" y="5284788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70668" name="Oval 12"/>
          <p:cNvSpPr>
            <a:spLocks noChangeArrowheads="1"/>
          </p:cNvSpPr>
          <p:nvPr/>
        </p:nvSpPr>
        <p:spPr bwMode="auto">
          <a:xfrm>
            <a:off x="4284663" y="564515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69645" name="Oval 13"/>
          <p:cNvSpPr>
            <a:spLocks noChangeArrowheads="1"/>
          </p:cNvSpPr>
          <p:nvPr/>
        </p:nvSpPr>
        <p:spPr bwMode="auto">
          <a:xfrm>
            <a:off x="6084888" y="4205288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69646" name="Oval 14"/>
          <p:cNvSpPr>
            <a:spLocks noChangeArrowheads="1"/>
          </p:cNvSpPr>
          <p:nvPr/>
        </p:nvSpPr>
        <p:spPr bwMode="auto">
          <a:xfrm>
            <a:off x="7596188" y="4924425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69647" name="Oval 15"/>
          <p:cNvSpPr>
            <a:spLocks noChangeArrowheads="1"/>
          </p:cNvSpPr>
          <p:nvPr/>
        </p:nvSpPr>
        <p:spPr bwMode="auto">
          <a:xfrm>
            <a:off x="7596188" y="564515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69648" name="Oval 16"/>
          <p:cNvSpPr>
            <a:spLocks noChangeArrowheads="1"/>
          </p:cNvSpPr>
          <p:nvPr/>
        </p:nvSpPr>
        <p:spPr bwMode="auto">
          <a:xfrm>
            <a:off x="6084888" y="4565650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70673" name="Line 17"/>
          <p:cNvSpPr>
            <a:spLocks noChangeShapeType="1"/>
          </p:cNvSpPr>
          <p:nvPr/>
        </p:nvSpPr>
        <p:spPr bwMode="auto">
          <a:xfrm>
            <a:off x="3409950" y="4451350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74" name="Line 18"/>
          <p:cNvSpPr>
            <a:spLocks noChangeShapeType="1"/>
          </p:cNvSpPr>
          <p:nvPr/>
        </p:nvSpPr>
        <p:spPr bwMode="auto">
          <a:xfrm>
            <a:off x="3400425" y="5549900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1" name="Line 19"/>
          <p:cNvSpPr>
            <a:spLocks noChangeShapeType="1"/>
          </p:cNvSpPr>
          <p:nvPr/>
        </p:nvSpPr>
        <p:spPr bwMode="auto">
          <a:xfrm>
            <a:off x="6726238" y="4460875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2" name="Line 20"/>
          <p:cNvSpPr>
            <a:spLocks noChangeShapeType="1"/>
          </p:cNvSpPr>
          <p:nvPr/>
        </p:nvSpPr>
        <p:spPr bwMode="auto">
          <a:xfrm>
            <a:off x="6654800" y="4919663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53" name="Text Box 21"/>
          <p:cNvSpPr txBox="1">
            <a:spLocks noChangeArrowheads="1"/>
          </p:cNvSpPr>
          <p:nvPr/>
        </p:nvSpPr>
        <p:spPr bwMode="auto">
          <a:xfrm>
            <a:off x="6300788" y="6508750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11个周期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70678" name="Text Box 22"/>
          <p:cNvSpPr txBox="1">
            <a:spLocks noChangeArrowheads="1"/>
          </p:cNvSpPr>
          <p:nvPr/>
        </p:nvSpPr>
        <p:spPr bwMode="auto">
          <a:xfrm>
            <a:off x="2987675" y="6508750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13个周期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  <p:bldP spid="70661" grpId="0" animBg="1"/>
      <p:bldP spid="70662" grpId="0" animBg="1"/>
      <p:bldP spid="69639" grpId="0" animBg="1"/>
      <p:bldP spid="70665" grpId="0" animBg="1"/>
      <p:bldP spid="70666" grpId="0" animBg="1"/>
      <p:bldP spid="70667" grpId="0" animBg="1"/>
      <p:bldP spid="70668" grpId="0" animBg="1"/>
      <p:bldP spid="69645" grpId="0" animBg="1"/>
      <p:bldP spid="69646" grpId="0" animBg="1"/>
      <p:bldP spid="69647" grpId="0" animBg="1"/>
      <p:bldP spid="69648" grpId="0" animBg="1"/>
      <p:bldP spid="69653" grpId="0" animBg="1"/>
      <p:bldP spid="70678" grpId="0" animBg="1"/>
    </p:bldLst>
  </p:timing>
</p:sld>
</file>

<file path=ppt/slides/slide54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控制危害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当正确的指令无法在正确的管道时钟周期中执行时: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因为被提取的指令不是所需要的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即指令地址的流动并不是管道所期望的</a:t>
            </a:r>
          </a:p>
        </p:txBody>
      </p:sp>
      <p:sp>
        <p:nvSpPr>
          <p:cNvPr id="11571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91B42116-65F1-4DA5-BE08-7371A020A83D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控制危害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dirty="0" smtClean="0">
                <a:ea typeface="宋体" charset="-122"/>
              </a:rPr>
              <a:t>对于代码段:</a:t>
            </a:r>
          </a:p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ea typeface="宋体" charset="-122"/>
              </a:rPr>
              <a:t>a</a:t>
            </a:r>
            <a:r>
              <a:rPr lang="en-US" altLang="zh-CN" sz="2000" dirty="0" smtClean="0">
                <a:ea typeface="宋体" charset="-122"/>
              </a:rPr>
              <a:t>dd $t 4, $t 5, $t 6</a:t>
            </a:r>
          </a:p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zh-CN" sz="2000" dirty="0" err="1" smtClean="0">
                <a:ea typeface="宋体" charset="-122"/>
              </a:rPr>
              <a:t>贝格</a:t>
            </a:r>
            <a:r>
              <a:rPr lang="en-US" altLang="zh-CN" sz="2000" dirty="0" smtClean="0">
                <a:ea typeface="宋体" charset="-122"/>
              </a:rPr>
              <a:t>$t 1、$t 2、</a:t>
            </a:r>
            <a:r>
              <a:rPr lang="en-US" altLang="zh-CN" sz="2000" b="1" dirty="0" smtClean="0">
                <a:ea typeface="宋体" charset="-122"/>
              </a:rPr>
              <a:t>40</a:t>
            </a:r>
          </a:p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AU" altLang="zh-CN" sz="2000" dirty="0" err="1" smtClean="0">
                <a:ea typeface="宋体" charset="-122"/>
              </a:rPr>
              <a:t>阿迪</a:t>
            </a:r>
            <a:r>
              <a:rPr lang="en-AU" altLang="zh-CN" sz="2000" dirty="0" smtClean="0">
                <a:ea typeface="宋体" charset="-122"/>
              </a:rPr>
              <a:t>$t 4、$t 4、1</a:t>
            </a:r>
          </a:p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AU" altLang="zh-CN" sz="2000" dirty="0" smtClean="0">
                <a:ea typeface="宋体" charset="-122"/>
              </a:rPr>
              <a:t>....</a:t>
            </a:r>
          </a:p>
          <a:p>
            <a:pPr marL="0" indent="0" algn="ctr" eaLnBrk="1" hangingPunct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AU" altLang="zh-CN" sz="2000" b="1" dirty="0" smtClean="0">
                <a:ea typeface="宋体" charset="-122"/>
              </a:rPr>
              <a:t>40</a:t>
            </a:r>
            <a:r>
              <a:rPr lang="en-AU" altLang="zh-CN" sz="2000" dirty="0" smtClean="0">
                <a:ea typeface="宋体" charset="-122"/>
              </a:rPr>
              <a:t>: 或第7、$t 8、$t 9 $t</a:t>
            </a:r>
          </a:p>
        </p:txBody>
      </p:sp>
      <p:sp>
        <p:nvSpPr>
          <p:cNvPr id="1177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10AC33B8-8936-4BE3-A926-BA3DBE6DC4AA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zh-CN" sz="1400" smtClean="0"/>
          </a:p>
        </p:txBody>
      </p:sp>
      <p:pic>
        <p:nvPicPr>
          <p:cNvPr id="117765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533775"/>
            <a:ext cx="713263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停止在分支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我们能做些什么来解决控制隐患？</a:t>
            </a: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在获取下一条指令之前, 请等待分支结果确定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1981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5656B660-62EA-464E-8BB7-38A145FEB6C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zh-CN" sz="1400" smtClean="0"/>
          </a:p>
        </p:txBody>
      </p:sp>
      <p:pic>
        <p:nvPicPr>
          <p:cNvPr id="73733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43275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分支预测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比等待更好的方法？</a:t>
            </a:r>
          </a:p>
          <a:p>
            <a:pPr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预测分支的结果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不要等到你得到正确的答案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如果你运气好, 预测正确, 就继续吧 "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如果不幸预测您是错误的, 请重新启动</a:t>
            </a:r>
          </a:p>
          <a:p>
            <a:pPr lvl="1" eaLnBrk="1" hangingPunct="1"/>
            <a:r>
              <a:rPr lang="en-US" altLang="zh-CN" b="1" smtClean="0">
                <a:ea typeface="宋体" panose="02010600030101010101" pitchFamily="2" charset="-122"/>
              </a:rPr>
              <a:t>好处</a:t>
            </a:r>
            <a:r>
              <a:rPr lang="en-US" altLang="zh-CN" smtClean="0">
                <a:ea typeface="宋体" panose="02010600030101010101" pitchFamily="2" charset="-122"/>
              </a:rPr>
              <a:t>: 只有在预测错误的情况下才会停止</a:t>
            </a:r>
          </a:p>
        </p:txBody>
      </p:sp>
      <p:sp>
        <p:nvSpPr>
          <p:cNvPr id="12186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6D4E85BD-9781-4D5F-99D7-50B0B584E135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没有拍摄预测的 MIPS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23907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70AC3EE0-F5F6-417F-BBCE-29C5317910AE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zh-CN" sz="1400" smtClean="0"/>
          </a:p>
        </p:txBody>
      </p:sp>
      <p:pic>
        <p:nvPicPr>
          <p:cNvPr id="123908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9" name="Text Box 5"/>
          <p:cNvSpPr txBox="1">
            <a:spLocks noChangeArrowheads="1"/>
          </p:cNvSpPr>
          <p:nvPr/>
        </p:nvSpPr>
        <p:spPr bwMode="auto">
          <a:xfrm>
            <a:off x="755650" y="2133600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预测正确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123910" name="Text Box 6"/>
          <p:cNvSpPr txBox="1">
            <a:spLocks noChangeArrowheads="1"/>
          </p:cNvSpPr>
          <p:nvPr/>
        </p:nvSpPr>
        <p:spPr bwMode="auto">
          <a:xfrm>
            <a:off x="755650" y="4797425"/>
            <a:ext cx="1295400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预测不正确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更现实的分支预测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静态分支预测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由编译器执行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基于典型的分支行为</a:t>
            </a:r>
          </a:p>
          <a:p>
            <a:pPr lvl="1" eaLnBrk="1" hangingPunct="1"/>
            <a:endParaRPr lang="en-US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动态分支预测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硬件度量实际分支行为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记录每个分支机构的近代史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假设未来的行为将继续趋势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如果出错, 请在重新提取时停止, 并更新历史记录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2595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F4BCFC70-2EA1-4BE3-97E6-214758DDE06D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MIPS CPU 的高级视图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17411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671763"/>
            <a:ext cx="7380287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750" y="1125538"/>
            <a:ext cx="8424863" cy="51117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sz="2400" kern="0" dirty="0" smtClean="0">
                <a:sym typeface="Symbol" pitchFamily="18" charset="2"/>
              </a:rPr>
              <a:t>组件：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主要功能单元</a:t>
            </a:r>
          </a:p>
          <a:p>
            <a:pPr lvl="1" eaLnBrk="1" hangingPunct="1">
              <a:defRPr/>
            </a:pPr>
            <a:r>
              <a:rPr lang="en-US" altLang="zh-CN" sz="2000" kern="0" dirty="0">
                <a:sym typeface="Symbol" pitchFamily="18" charset="2"/>
              </a:rPr>
              <a:t>T</a:t>
            </a:r>
            <a:r>
              <a:rPr lang="en-US" altLang="zh-CN" sz="2000" kern="0" dirty="0" smtClean="0">
                <a:sym typeface="Symbol" pitchFamily="18" charset="2"/>
              </a:rPr>
              <a:t>连接功能单元的乡巴佬线表示总线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箭头用于指导信息流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管道摘要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管道通过提高指令吞吐量来提高性能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并行执行多个指令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每个指令具有相同的延迟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受危险影响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结构、数据、控制</a:t>
            </a:r>
          </a:p>
        </p:txBody>
      </p:sp>
      <p:sp>
        <p:nvSpPr>
          <p:cNvPr id="12800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B314A1BA-286C-46D5-B5BD-AE80882ADA9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zh-CN" sz="1400" smtClean="0"/>
          </a:p>
        </p:txBody>
      </p:sp>
      <p:sp>
        <p:nvSpPr>
          <p:cNvPr id="128005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大图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投机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查找和利用更多并行性的重要方法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"猜猜" 如何处理指令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尽早开始操作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检查猜对了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如果是, 请完成操作</a:t>
            </a:r>
          </a:p>
          <a:p>
            <a:pPr lvl="2" eaLnBrk="1" hangingPunct="1"/>
            <a:r>
              <a:rPr lang="en-US" altLang="zh-CN" smtClean="0">
                <a:ea typeface="宋体" panose="02010600030101010101" pitchFamily="2" charset="-122"/>
              </a:rPr>
              <a:t>如果没有, 回滚并做正确的事情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编译器/硬件推测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编译器和硬件都可以推测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编译器可以重新排序指令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例如, 在分支之前移动负载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硬件可以向前看, 寻找要执行的指令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缓冲结果, 直到它确定它们实际上是需要的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对不正确的推测刷新缓冲区</a:t>
            </a:r>
          </a:p>
          <a:p>
            <a:pPr eaLnBrk="1" hangingPunct="1"/>
            <a:r>
              <a:rPr lang="en-US" altLang="zh-CN" sz="2400" b="1" smtClean="0">
                <a:ea typeface="宋体" panose="02010600030101010101" pitchFamily="2" charset="-122"/>
              </a:rPr>
              <a:t>程序的行为可能会受到编译器、操作系统和硬件的共同影响。</a:t>
            </a:r>
            <a:endParaRPr lang="en-AU" altLang="zh-CN" sz="2400" b="1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smtClean="0">
                <a:ea typeface="宋体" panose="02010600030101010101" pitchFamily="2" charset="-122"/>
              </a:rPr>
              <a:t>教师级并行性 (ILP)</a:t>
            </a:r>
            <a:endParaRPr lang="en-AU" altLang="zh-CN" sz="3600" smtClean="0">
              <a:ea typeface="宋体" panose="02010600030101010101" pitchFamily="2" charset="-122"/>
            </a:endParaRPr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流水线: 并行执行多个指令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b="1" smtClean="0">
                <a:ea typeface="宋体" panose="02010600030101010101" pitchFamily="2" charset="-122"/>
              </a:rPr>
              <a:t>考虑到我们有一个五级 MIPS CPU, 我们能做些什么来提高性能？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两种主要方法: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更深的管道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增加管道的深度以重叠更多指令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</a:rPr>
              <a:t>例如, 从五个阶段的管道转移到八个阶段的管道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多个问题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要复制计算机的内部组件,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这样它就可以在每个管道阶段启动多个指令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mtClean="0">
                <a:ea typeface="宋体" panose="02010600030101010101" pitchFamily="2" charset="-122"/>
                <a:sym typeface="Symbol" panose="05050102010706020507" pitchFamily="18" charset="2"/>
              </a:rPr>
              <a:t>此技术的一般名称是</a:t>
            </a:r>
            <a:r>
              <a:rPr lang="en-US" altLang="zh-CN" b="1" smtClean="0">
                <a:ea typeface="宋体" panose="02010600030101010101" pitchFamily="2" charset="-122"/>
                <a:sym typeface="Symbol" panose="05050102010706020507" pitchFamily="18" charset="2"/>
              </a:rPr>
              <a:t>多个问题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 rot="5400000">
            <a:off x="7181850" y="1593850"/>
            <a:ext cx="35575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§4.10</a:t>
            </a:r>
            <a:r>
              <a:rPr lang="en-AU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通过说明的并行性</a:t>
            </a:r>
            <a:endParaRPr lang="en-US" altLang="zh-CN" sz="180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多个问题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实现多问题处理器的主要方法有两种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静态多个问题</a:t>
            </a:r>
          </a:p>
          <a:p>
            <a:pPr lvl="1" eaLnBrk="1" hangingPunct="1"/>
            <a:r>
              <a:rPr lang="en-US" altLang="zh-CN" b="1" smtClean="0">
                <a:ea typeface="宋体" panose="02010600030101010101" pitchFamily="2" charset="-122"/>
              </a:rPr>
              <a:t>编译 器</a:t>
            </a:r>
            <a:r>
              <a:rPr lang="en-US" altLang="zh-CN" smtClean="0">
                <a:ea typeface="宋体" panose="02010600030101010101" pitchFamily="2" charset="-122"/>
              </a:rPr>
              <a:t>将一起发出的组指令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将它们打包到 "问题插槽" 中</a:t>
            </a:r>
          </a:p>
          <a:p>
            <a:pPr lvl="1" eaLnBrk="1" hangingPunct="1"/>
            <a:r>
              <a:rPr lang="en-US" altLang="zh-CN" b="1" smtClean="0">
                <a:ea typeface="宋体" panose="02010600030101010101" pitchFamily="2" charset="-122"/>
              </a:rPr>
              <a:t>编译 器</a:t>
            </a:r>
            <a:r>
              <a:rPr lang="en-US" altLang="zh-CN" smtClean="0">
                <a:ea typeface="宋体" panose="02010600030101010101" pitchFamily="2" charset="-122"/>
              </a:rPr>
              <a:t>检测和避免危险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动态多个问题</a:t>
            </a:r>
          </a:p>
          <a:p>
            <a:pPr lvl="1" eaLnBrk="1" hangingPunct="1"/>
            <a:r>
              <a:rPr lang="en-US" altLang="zh-CN" b="1" smtClean="0">
                <a:ea typeface="宋体" panose="02010600030101010101" pitchFamily="2" charset="-122"/>
              </a:rPr>
              <a:t>Cpu</a:t>
            </a:r>
            <a:r>
              <a:rPr lang="en-US" altLang="zh-CN" smtClean="0">
                <a:ea typeface="宋体" panose="02010600030101010101" pitchFamily="2" charset="-122"/>
              </a:rPr>
              <a:t>检查指令流并选择指令以发布每个周期</a:t>
            </a:r>
          </a:p>
          <a:p>
            <a:pPr lvl="1" eaLnBrk="1" hangingPunct="1"/>
            <a:r>
              <a:rPr lang="en-US" altLang="zh-CN" b="1" smtClean="0">
                <a:ea typeface="宋体" panose="02010600030101010101" pitchFamily="2" charset="-122"/>
              </a:rPr>
              <a:t>Cpu</a:t>
            </a:r>
            <a:r>
              <a:rPr lang="en-US" altLang="zh-CN" smtClean="0">
                <a:ea typeface="宋体" panose="02010600030101010101" pitchFamily="2" charset="-122"/>
              </a:rPr>
              <a:t>在运行时使用先进技术解决危险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3619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064CF57B-804B-4650-BD3B-025449AF8F6E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AU" altLang="zh-CN" sz="14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示例: 静态双问题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将硬件组的说明转换为 "发放数据包"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可在单个周期中发布的分组指令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双问题数据包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一 alup 分支指示</a:t>
            </a:r>
          </a:p>
          <a:p>
            <a:pPr lvl="1" eaLnBrk="1" hangingPunct="1"/>
            <a:r>
              <a:rPr lang="en-US" altLang="zh-CN" smtClean="0">
                <a:ea typeface="宋体" panose="02010600030101010101" pitchFamily="2" charset="-122"/>
              </a:rPr>
              <a:t>一个加载/存储说明</a:t>
            </a:r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/>
        </p:nvGraphicFramePr>
        <p:xfrm>
          <a:off x="900113" y="4365625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7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77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6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地址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指令类型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管道阶段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阿路-分支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如果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前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工 务 局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 + 4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如果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前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工 务 局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2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 + 8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阿路-分支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如果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前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工 务 局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 + 12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如果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前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工 务 局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2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 + 16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阿路-分支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如果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前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工 务 局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n + 20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如果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前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工 务 局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带有静态双问题的 MIPS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3240087"/>
          </a:xfrm>
        </p:spPr>
        <p:txBody>
          <a:bodyPr/>
          <a:lstStyle/>
          <a:p>
            <a:pPr eaLnBrk="1" hangingPunct="1"/>
            <a:r>
              <a:rPr lang="en-US" altLang="zh-CN" b="1" smtClean="0">
                <a:ea typeface="宋体" panose="02010600030101010101" pitchFamily="2" charset="-122"/>
              </a:rPr>
              <a:t>要同时发布 ALU 和数据传输操作, 经典的五级管道缺少什么？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需要读取两个寄存器的 ALU 操作和两个更多的存储</a:t>
            </a:r>
          </a:p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ALU 操作的一个写端口和负载的一个写端口</a:t>
            </a:r>
          </a:p>
        </p:txBody>
      </p:sp>
      <p:pic>
        <p:nvPicPr>
          <p:cNvPr id="140292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076700"/>
            <a:ext cx="3976687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68313" y="4365625"/>
            <a:ext cx="47529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宋体" charset="-122"/>
              </a:rPr>
              <a:t>由于 ALU 与 ALU 操作捆绑在一起, 因此我们还需要一个单独的加法器来计算数据传输的地址。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带有静态双问题的 MIPS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pic>
        <p:nvPicPr>
          <p:cNvPr id="142339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911350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138271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kern="0" dirty="0" smtClean="0">
                <a:ea typeface="宋体" charset="-122"/>
              </a:rPr>
              <a:t>突出显示了双重问题所需的新增内容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14="http://schemas.microsoft.com/office/drawing/2010/main"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计划示例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为双问题 MIPS 安排此时间</a:t>
            </a:r>
            <a:endParaRPr lang="en-AU" altLang="zh-CN" sz="2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443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8CDA3891-41E2-40D8-9A76-47543989C772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zh-CN" sz="1400" smtClean="0"/>
          </a:p>
        </p:txBody>
      </p:sp>
      <p:sp>
        <p:nvSpPr>
          <p:cNvPr id="144389" name="Rectangle 4"/>
          <p:cNvSpPr>
            <a:spLocks noChangeArrowheads="1"/>
          </p:cNvSpPr>
          <p:nvPr/>
        </p:nvSpPr>
        <p:spPr bwMode="auto">
          <a:xfrm>
            <a:off x="1258888" y="1989138"/>
            <a:ext cx="741680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循环: lw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 ($s 1) # $t 0=array 数组元素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阿杜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 2 # 在 $s 2 中添加标量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西 南部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 ($s 1) # 存储结果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西 南部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 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 ($s 1)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阿迪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 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 1, –4 # 递减指针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本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 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$zero, 循环 # 分支 $s 1! =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1198563" y="4000500"/>
          <a:ext cx="7272337" cy="1676400"/>
        </p:xfrm>
        <a:graphic>
          <a:graphicData uri="http://schemas.openxmlformats.org/drawingml/2006/table">
            <a:tbl>
              <a:tblPr/>
              <a:tblGrid>
                <a:gridCol w="817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9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阿路-分支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周期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环：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诺普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Lw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$t 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, 0 ($s 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阿迪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 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$s 1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, $s 1, 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诺普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阿杜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 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$t 0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,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$t 0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, $s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西 南部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   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$t 1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, 8 ($s 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3个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本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$s 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, $zero, 循环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西 南部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   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$t 0</a:t>
                      </a:r>
                      <a:r>
                        <a:rPr kumimoji="0" lang="en-AU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, 4 ($s 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itchFamily="49" charset="0"/>
                          <a:ea typeface="宋体" charset="-122"/>
                        </a:rPr>
                        <a:t>4个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itchFamily="49" charset="0"/>
                        <a:ea typeface="宋体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5270" name="Rectangle 37"/>
          <p:cNvSpPr>
            <a:spLocks noChangeArrowheads="1"/>
          </p:cNvSpPr>
          <p:nvPr/>
        </p:nvSpPr>
        <p:spPr bwMode="auto">
          <a:xfrm>
            <a:off x="1182688" y="569595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zh-CN" sz="2800">
                <a:ea typeface="宋体" panose="02010600030101010101" pitchFamily="2" charset="-122"/>
              </a:rPr>
              <a:t>IPC = 6/= 1。5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70" grpId="0"/>
    </p:bldLst>
  </p:timing>
</p:sld>
</file>

<file path=ppt/slides/slide69.xml><?xml version="1.0" encoding="utf-8"?>
<p:sld xmlns:a14="http://schemas.microsoft.com/office/drawing/2010/main" xmlns:a16="http://schemas.microsoft.com/office/drawing/2014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功率效率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动态调度和推测的复杂性需要强大的功能</a:t>
            </a: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多个更简单的内核可能更好</a:t>
            </a:r>
          </a:p>
        </p:txBody>
      </p:sp>
      <p:sp>
        <p:nvSpPr>
          <p:cNvPr id="14643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C21640AB-407F-45B5-A209-8696222415FD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AU" altLang="zh-CN" sz="1400" smtClean="0"/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/>
        </p:nvGraphicFramePr>
        <p:xfrm>
          <a:off x="684213" y="2924175"/>
          <a:ext cx="8208962" cy="3109913"/>
        </p:xfrm>
        <a:graphic>
          <a:graphicData uri="http://schemas.openxmlformats.org/drawingml/2006/table">
            <a:tbl>
              <a:tblPr/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5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99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181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微处理器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年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时钟频率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管道阶段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问题宽度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不正常/投机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核心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权力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1989年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不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奔腾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1993年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不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10瓦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奔腾专业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1997年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3个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是的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2001年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3个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是的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普雷斯科特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2004年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3个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是的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核心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2006年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4个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是的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超斯派克三世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2003年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4个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不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超迷你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2005年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1200兆赫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不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执行指令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19459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4791814E-8AA2-47B2-99A6-FDD9C47FA384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zh-CN" sz="1400" smtClean="0"/>
          </a:p>
        </p:txBody>
      </p:sp>
      <p:pic>
        <p:nvPicPr>
          <p:cNvPr id="1946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4094163"/>
            <a:ext cx="4354512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23749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sz="2400" kern="0" dirty="0" smtClean="0">
                <a:sym typeface="Symbol" pitchFamily="18" charset="2"/>
              </a:rPr>
              <a:t>所有指令都从使用程序计数器向指令内存提供指令地址开始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电脑耗材地址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MIPS 从指令内存中读取指令</a:t>
            </a:r>
          </a:p>
          <a:p>
            <a:pPr eaLnBrk="1" hangingPunct="1">
              <a:defRPr/>
            </a:pPr>
            <a:r>
              <a:rPr lang="en-US" altLang="zh-CN" sz="2400" kern="0" dirty="0">
                <a:sym typeface="Symbol" pitchFamily="18" charset="2"/>
              </a:rPr>
              <a:t>在获取指令后, 寄存器操作数</a:t>
            </a:r>
            <a:r>
              <a:rPr lang="en-US" altLang="zh-CN" sz="2400" kern="0" dirty="0" smtClean="0">
                <a:sym typeface="Symbol" pitchFamily="18" charset="2"/>
              </a:rPr>
              <a:t>都是</a:t>
            </a:r>
            <a:r>
              <a:rPr lang="en-US" altLang="zh-CN" sz="2400" kern="0" dirty="0">
                <a:sym typeface="Symbol" pitchFamily="18" charset="2"/>
              </a:rPr>
              <a:t>指定的字段,</a:t>
            </a:r>
            <a:r>
              <a:rPr lang="en-US" altLang="zh-CN" sz="2400" kern="0" dirty="0" smtClean="0">
                <a:sym typeface="Symbol" pitchFamily="18" charset="2"/>
              </a:rPr>
              <a:t>教学</a:t>
            </a:r>
            <a:endParaRPr lang="en-US" altLang="zh-CN" sz="2400" kern="0" dirty="0">
              <a:sym typeface="Symbol" pitchFamily="18" charset="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4213" y="3690938"/>
            <a:ext cx="4248150" cy="30495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sz="2400" kern="0" dirty="0" smtClean="0">
                <a:sym typeface="Symbol" pitchFamily="18" charset="2"/>
              </a:rPr>
              <a:t>Alu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计算内存</a:t>
            </a:r>
            <a:r>
              <a:rPr lang="en-US" altLang="zh-CN" sz="2000" kern="0" dirty="0" err="1" smtClean="0">
                <a:sym typeface="Symbol" pitchFamily="18" charset="2"/>
              </a:rPr>
              <a:t>阿德尔</a:t>
            </a:r>
            <a:r>
              <a:rPr lang="en-US" altLang="zh-CN" sz="2000" kern="0" dirty="0" smtClean="0">
                <a:sym typeface="Symbol" pitchFamily="18" charset="2"/>
              </a:rPr>
              <a:t>.用于加载或存储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计算机算术结果</a:t>
            </a:r>
            <a:r>
              <a:rPr lang="en-US" altLang="zh-CN" sz="2000" kern="0" dirty="0" err="1" smtClean="0">
                <a:sym typeface="Symbol" pitchFamily="18" charset="2"/>
              </a:rPr>
              <a:t>阿里思</a:t>
            </a:r>
            <a:r>
              <a:rPr lang="en-US" altLang="zh-CN" sz="2000" kern="0" dirty="0" smtClean="0">
                <a:sym typeface="Symbol" pitchFamily="18" charset="2"/>
              </a:rPr>
              <a:t>.或逻辑装置。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比较分支指令</a:t>
            </a:r>
            <a:endParaRPr lang="en-US" altLang="zh-CN" sz="2000" kern="0" dirty="0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16="http://schemas.microsoft.com/office/drawing/2014/main"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smtClean="0">
                <a:ea typeface="宋体" panose="02010600030101010101" pitchFamily="2" charset="-122"/>
              </a:rPr>
              <a:t>大脑皮层 A8 和英特尔 i7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84213" y="1125538"/>
          <a:ext cx="7527925" cy="49736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1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7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处理器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ARM A8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英特尔酷睿 i7 920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市场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个人</a:t>
                      </a:r>
                      <a:r>
                        <a:rPr lang="en-US" sz="1600" baseline="0" dirty="0" smtClean="0"/>
                        <a:t>移动设备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服务器、云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散热设计</a:t>
                      </a:r>
                      <a:r>
                        <a:rPr lang="en-US" sz="1600" baseline="0" dirty="0" smtClean="0"/>
                        <a:t>权力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2瓦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130瓦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时钟频率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1千兆赫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2.66 千兆赫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Cores/chip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4个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浮点？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不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是的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多个问题？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动态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动态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峰值</a:t>
                      </a:r>
                      <a:r>
                        <a:rPr lang="en-US" sz="1600" baseline="0" dirty="0" smtClean="0"/>
                        <a:t>指令/时钟周期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4个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管道</a:t>
                      </a:r>
                      <a:r>
                        <a:rPr lang="en-US" sz="1600" baseline="0" dirty="0" smtClean="0"/>
                        <a:t>阶段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9180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管道调度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静态按顺序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动态</a:t>
                      </a:r>
                      <a:r>
                        <a:rPr lang="en-US" sz="1600" baseline="0" dirty="0" smtClean="0"/>
                        <a:t>无序与猜测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分公司</a:t>
                      </a:r>
                      <a:r>
                        <a:rPr lang="en-US" sz="1600" baseline="0" dirty="0" smtClean="0"/>
                        <a:t>预测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2级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2级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1</a:t>
                      </a:r>
                      <a:r>
                        <a:rPr lang="en-US" sz="1600" baseline="30000" dirty="0" smtClean="0"/>
                        <a:t>圣</a:t>
                      </a:r>
                      <a:r>
                        <a:rPr lang="en-US" sz="1600" dirty="0" smtClean="0"/>
                        <a:t>级 cachesse/core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32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I, 32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32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I, 32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2</a:t>
                      </a:r>
                      <a:r>
                        <a:rPr lang="en-US" sz="1600" baseline="30000" dirty="0" smtClean="0"/>
                        <a:t>恩德</a:t>
                      </a:r>
                      <a:r>
                        <a:rPr lang="en-US" sz="1600" dirty="0" smtClean="0"/>
                        <a:t>级 cachesse/core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128-1024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256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305"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3个</a:t>
                      </a:r>
                      <a:r>
                        <a:rPr lang="en-US" sz="1600" baseline="30000" dirty="0" smtClean="0"/>
                        <a:t>Rd</a:t>
                      </a:r>
                      <a:r>
                        <a:rPr lang="en-US" sz="1600" dirty="0" smtClean="0"/>
                        <a:t>级别缓存</a:t>
                      </a:r>
                      <a:r>
                        <a:rPr lang="en-US" sz="1600" baseline="0" dirty="0" smtClean="0"/>
                        <a:t>(共享)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/>
                      <a:r>
                        <a:rPr lang="en-US" sz="1600" dirty="0" smtClean="0"/>
                        <a:t>2-8 MB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4854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187B89FE-8C74-4596-B462-8E9B61C49A57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AU" altLang="zh-CN" sz="1400" smtClean="0"/>
          </a:p>
        </p:txBody>
      </p:sp>
      <p:sp>
        <p:nvSpPr>
          <p:cNvPr id="148546" name="Text Box 3"/>
          <p:cNvSpPr txBox="1">
            <a:spLocks noChangeArrowheads="1"/>
          </p:cNvSpPr>
          <p:nvPr/>
        </p:nvSpPr>
        <p:spPr bwMode="auto">
          <a:xfrm rot="5400000">
            <a:off x="5579269" y="3193256"/>
            <a:ext cx="67627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§4.11 真正的东西: ARM Cortex-a8 和英特尔酷睿 i7 管道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smtClean="0">
                <a:ea typeface="宋体" panose="02010600030101010101" pitchFamily="2" charset="-122"/>
              </a:rPr>
              <a:t>ARM Cortex-a8 管道</a:t>
            </a:r>
          </a:p>
        </p:txBody>
      </p:sp>
      <p:sp>
        <p:nvSpPr>
          <p:cNvPr id="14950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797E5609-5497-4F73-8B45-98FD4E68FD3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AU" altLang="zh-CN" sz="1400" smtClean="0"/>
          </a:p>
        </p:txBody>
      </p:sp>
      <p:pic>
        <p:nvPicPr>
          <p:cNvPr id="14950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0475"/>
            <a:ext cx="8404225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smtClean="0">
                <a:ea typeface="宋体" panose="02010600030101010101" pitchFamily="2" charset="-122"/>
              </a:rPr>
              <a:t>ARM Cortex-a8 性能</a:t>
            </a:r>
          </a:p>
        </p:txBody>
      </p:sp>
      <p:sp>
        <p:nvSpPr>
          <p:cNvPr id="15053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B706B50B-B4E7-460C-BB53-6471EC0E704A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AU" altLang="zh-CN" sz="1400" smtClean="0"/>
          </a:p>
        </p:txBody>
      </p:sp>
      <p:pic>
        <p:nvPicPr>
          <p:cNvPr id="15053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4343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smtClean="0">
                <a:ea typeface="宋体" panose="02010600030101010101" pitchFamily="2" charset="-122"/>
              </a:rPr>
              <a:t>核心 i7 管道</a:t>
            </a:r>
          </a:p>
        </p:txBody>
      </p:sp>
      <p:sp>
        <p:nvSpPr>
          <p:cNvPr id="15155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64312234-8631-4852-8B34-F7BFE6723103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AU" altLang="zh-CN" sz="1400" smtClean="0"/>
          </a:p>
        </p:txBody>
      </p:sp>
      <p:pic>
        <p:nvPicPr>
          <p:cNvPr id="1515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125538"/>
            <a:ext cx="4919662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/>
            <a:r>
              <a:rPr lang="en-US" altLang="zh-CN" smtClean="0">
                <a:ea typeface="宋体" panose="02010600030101010101" pitchFamily="2" charset="-122"/>
              </a:rPr>
              <a:t>核心 i7 性能</a:t>
            </a:r>
          </a:p>
        </p:txBody>
      </p:sp>
      <p:sp>
        <p:nvSpPr>
          <p:cNvPr id="15257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FBF73CDF-AA52-4779-982E-F22E91D4A335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AU" altLang="zh-CN" sz="1400" smtClean="0"/>
          </a:p>
        </p:txBody>
      </p:sp>
      <p:pic>
        <p:nvPicPr>
          <p:cNvPr id="15258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38313"/>
            <a:ext cx="3943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16113"/>
            <a:ext cx="44227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执行指令 (续)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1507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780E5164-DD63-4EA4-8B63-42BC74368FB4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zh-CN" sz="1400" smtClean="0"/>
          </a:p>
        </p:txBody>
      </p:sp>
      <p:pic>
        <p:nvPicPr>
          <p:cNvPr id="21508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4094163"/>
            <a:ext cx="4354513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23749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sz="2400" kern="0" dirty="0" smtClean="0">
                <a:sym typeface="Symbol" pitchFamily="18" charset="2"/>
              </a:rPr>
              <a:t>ALU 之后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如果指令是算术逻辑指令, 则必须将 ALU 的结果写回寄存器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如果操作是负载或存储, 则将 ALU 结果用作地址, 以存储寄存器中的值或将内存中的值加载到寄存器中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来自 ALU 或内存的结果被写回寄存器文件</a:t>
            </a:r>
          </a:p>
        </p:txBody>
      </p:sp>
      <p:sp>
        <p:nvSpPr>
          <p:cNvPr id="10246" name="Rectangle 3"/>
          <p:cNvSpPr txBox="1">
            <a:spLocks noChangeArrowheads="1"/>
          </p:cNvSpPr>
          <p:nvPr/>
        </p:nvSpPr>
        <p:spPr bwMode="auto">
          <a:xfrm>
            <a:off x="684213" y="3690938"/>
            <a:ext cx="4248150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endParaRPr lang="en-US" altLang="zh-CN" sz="20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000">
                <a:ea typeface="宋体" panose="02010600030101010101" pitchFamily="2" charset="-122"/>
                <a:sym typeface="Symbol" panose="05050102010706020507" pitchFamily="18" charset="2"/>
              </a:rPr>
              <a:t>分支需要使用 ALU 输出来确定下一个指令地址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14="http://schemas.microsoft.com/office/drawing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多路复用器</a:t>
            </a:r>
            <a:endParaRPr lang="en-AU" altLang="zh-CN" smtClean="0">
              <a:ea typeface="宋体" panose="02010600030101010101" pitchFamily="2" charset="-122"/>
            </a:endParaRPr>
          </a:p>
        </p:txBody>
      </p:sp>
      <p:sp>
        <p:nvSpPr>
          <p:cNvPr id="23555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smtClean="0"/>
              <a:t>第4章-处理器-</a:t>
            </a:r>
            <a:fld id="{5991D3CC-1E34-4775-AB8D-B2FEB6CEC73E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zh-CN" sz="1400" smtClean="0"/>
          </a:p>
        </p:txBody>
      </p:sp>
      <p:pic>
        <p:nvPicPr>
          <p:cNvPr id="23556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4094163"/>
            <a:ext cx="4354513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4213" y="1125538"/>
            <a:ext cx="8270875" cy="23749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altLang="zh-CN" sz="2400" kern="0" dirty="0" smtClean="0">
                <a:sym typeface="Symbol" pitchFamily="18" charset="2"/>
              </a:rPr>
              <a:t>该图显示了来自两个不同来源的数据, 即转到特定单位的数据</a:t>
            </a:r>
          </a:p>
          <a:p>
            <a:pPr lvl="1" eaLnBrk="1" hangingPunct="1">
              <a:defRPr/>
            </a:pPr>
            <a:r>
              <a:rPr lang="en-US" altLang="zh-CN" sz="2000" kern="0" dirty="0">
                <a:sym typeface="Symbol" pitchFamily="18" charset="2"/>
              </a:rPr>
              <a:t>写入 PC 的值可以</a:t>
            </a:r>
            <a:r>
              <a:rPr lang="en-US" altLang="zh-CN" sz="2000" kern="0" dirty="0" smtClean="0">
                <a:sym typeface="Symbol" pitchFamily="18" charset="2"/>
              </a:rPr>
              <a:t>来自</a:t>
            </a:r>
            <a:r>
              <a:rPr lang="en-US" altLang="zh-CN" sz="2000" kern="0" dirty="0">
                <a:sym typeface="Symbol" pitchFamily="18" charset="2"/>
              </a:rPr>
              <a:t>两个中的一个</a:t>
            </a:r>
            <a:r>
              <a:rPr lang="en-US" altLang="zh-CN" sz="2000" kern="0" dirty="0" smtClean="0">
                <a:sym typeface="Symbol" pitchFamily="18" charset="2"/>
              </a:rPr>
              <a:t>加法 器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写入寄存文件的数据可以来自 ALU, 也可以来自数据内存</a:t>
            </a:r>
          </a:p>
          <a:p>
            <a:pPr lvl="1" eaLnBrk="1" hangingPunct="1">
              <a:defRPr/>
            </a:pPr>
            <a:r>
              <a:rPr lang="en-US" altLang="zh-CN" sz="2000" kern="0" dirty="0" smtClean="0">
                <a:sym typeface="Symbol" pitchFamily="18" charset="2"/>
              </a:rPr>
              <a:t>ALU 的第二个输入可以来自指令的寄存器或直接字段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84213" y="3690938"/>
            <a:ext cx="4248150" cy="3049587"/>
          </a:xfrm>
          <a:prstGeom prst="rect">
            <a:avLst/>
          </a:prstGeom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2400" dirty="0" smtClean="0">
                <a:ea typeface="宋体" charset="-122"/>
                <a:sym typeface="Symbol" pitchFamily="18" charset="2"/>
              </a:rPr>
              <a:t>实际上, 这些数据线不能简单地连接在一起</a:t>
            </a:r>
          </a:p>
          <a:p>
            <a:pPr eaLnBrk="1" hangingPunct="1">
              <a:defRPr/>
            </a:pPr>
            <a:r>
              <a:rPr lang="en-US" altLang="zh-CN" sz="2400" dirty="0" smtClean="0">
                <a:ea typeface="宋体" charset="-122"/>
                <a:sym typeface="Symbol" pitchFamily="18" charset="2"/>
              </a:rPr>
              <a:t>一个逻辑元素,</a:t>
            </a:r>
            <a:r>
              <a:rPr lang="en-US" altLang="zh-CN" sz="2400" b="1" i="1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宋体" charset="-122"/>
              </a:rPr>
              <a:t>多路复用器,</a:t>
            </a:r>
            <a:r>
              <a:rPr lang="en-US" altLang="zh-CN" sz="2400" dirty="0" smtClean="0">
                <a:ea typeface="宋体" charset="-122"/>
                <a:sym typeface="Symbol" pitchFamily="18" charset="2"/>
              </a:rPr>
              <a:t>从多个来源中进行选择是必需的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od4e">
  <a:themeElements>
    <a:clrScheme name="1_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1_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4092</Words>
  <Application>Microsoft Office PowerPoint</Application>
  <PresentationFormat>全屏显示(4:3)</PresentationFormat>
  <Paragraphs>990</Paragraphs>
  <Slides>74</Slides>
  <Notes>69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5" baseType="lpstr">
      <vt:lpstr>Arial</vt:lpstr>
      <vt:lpstr>Wingdings</vt:lpstr>
      <vt:lpstr>Times New Roman</vt:lpstr>
      <vt:lpstr>宋体</vt:lpstr>
      <vt:lpstr>Corbel</vt:lpstr>
      <vt:lpstr>Arial Black</vt:lpstr>
      <vt:lpstr>Symbol</vt:lpstr>
      <vt:lpstr>Lucida Console</vt:lpstr>
      <vt:lpstr>1_cod4e</vt:lpstr>
      <vt:lpstr>2_cod4e</vt:lpstr>
      <vt:lpstr>Microsoft Equation 3.0</vt:lpstr>
      <vt:lpstr>Chapter 4</vt:lpstr>
      <vt:lpstr>Introduction</vt:lpstr>
      <vt:lpstr>Introduction (Academic view)</vt:lpstr>
      <vt:lpstr>What we will learn …</vt:lpstr>
      <vt:lpstr>Instruction Execution</vt:lpstr>
      <vt:lpstr>High-level view of MIPS CPU</vt:lpstr>
      <vt:lpstr>Executing an instruction</vt:lpstr>
      <vt:lpstr>Executing an instruction (cont.)</vt:lpstr>
      <vt:lpstr>Multiplexers</vt:lpstr>
      <vt:lpstr>Multiplexers</vt:lpstr>
      <vt:lpstr>Instruction Fetch</vt:lpstr>
      <vt:lpstr>Instruction Fetch</vt:lpstr>
      <vt:lpstr>R-Format Instructions</vt:lpstr>
      <vt:lpstr>Load/Store Instructions</vt:lpstr>
      <vt:lpstr>Branch Instructions</vt:lpstr>
      <vt:lpstr>Branch Instructions</vt:lpstr>
      <vt:lpstr>Composing the Elements</vt:lpstr>
      <vt:lpstr>Full Datapath</vt:lpstr>
      <vt:lpstr>Control</vt:lpstr>
      <vt:lpstr>Control</vt:lpstr>
      <vt:lpstr>The Main Control Unit</vt:lpstr>
      <vt:lpstr>Datapath With Control</vt:lpstr>
      <vt:lpstr>R-Type Instruction</vt:lpstr>
      <vt:lpstr>R-Type Instruction</vt:lpstr>
      <vt:lpstr>Load Instruction</vt:lpstr>
      <vt:lpstr>Load Instruction</vt:lpstr>
      <vt:lpstr>Branch-on-Equal Instruction</vt:lpstr>
      <vt:lpstr>Branch-on-Equal Instruction</vt:lpstr>
      <vt:lpstr>Complete MIPS CPU</vt:lpstr>
      <vt:lpstr>Performance Issues</vt:lpstr>
      <vt:lpstr>Simple yet complete MIPS CPU</vt:lpstr>
      <vt:lpstr>Pipelining</vt:lpstr>
      <vt:lpstr>Pipelining Analogy</vt:lpstr>
      <vt:lpstr>Pipelining Analogy</vt:lpstr>
      <vt:lpstr>Pipelining Analogy</vt:lpstr>
      <vt:lpstr>Pipelining Analogy Summary</vt:lpstr>
      <vt:lpstr>MIPS Pipeline</vt:lpstr>
      <vt:lpstr>Multi-Cycle Pipeline Diagram</vt:lpstr>
      <vt:lpstr>MIPS Pipeline</vt:lpstr>
      <vt:lpstr>Multi-Cycle Pipeline Diagram</vt:lpstr>
      <vt:lpstr>Single-Cycle Pipeline Diagram</vt:lpstr>
      <vt:lpstr>Pipeline Performance</vt:lpstr>
      <vt:lpstr>Pipeline Performance</vt:lpstr>
      <vt:lpstr>Pipeline Speedup</vt:lpstr>
      <vt:lpstr>Pipelining and ISA Design</vt:lpstr>
      <vt:lpstr>Hazards</vt:lpstr>
      <vt:lpstr>Structure Hazards</vt:lpstr>
      <vt:lpstr>Structure Hazards</vt:lpstr>
      <vt:lpstr>Data Hazards</vt:lpstr>
      <vt:lpstr>Data Hazards</vt:lpstr>
      <vt:lpstr>Forwarding (aka Bypassing)</vt:lpstr>
      <vt:lpstr>Load-Use Data Hazard</vt:lpstr>
      <vt:lpstr>Code Scheduling to Avoid Stalls</vt:lpstr>
      <vt:lpstr>Control Hazards</vt:lpstr>
      <vt:lpstr>Control Hazards</vt:lpstr>
      <vt:lpstr>Stall on Branch</vt:lpstr>
      <vt:lpstr>Branch Prediction</vt:lpstr>
      <vt:lpstr>MIPS with Predict Not Taken</vt:lpstr>
      <vt:lpstr>More-Realistic Branch Prediction</vt:lpstr>
      <vt:lpstr>Pipeline Summary</vt:lpstr>
      <vt:lpstr>Speculation</vt:lpstr>
      <vt:lpstr>Compiler/Hardware Speculation</vt:lpstr>
      <vt:lpstr>Instruction-Level Parallelism (ILP)</vt:lpstr>
      <vt:lpstr>Multiple Issue</vt:lpstr>
      <vt:lpstr>Example: Static Dual Issue</vt:lpstr>
      <vt:lpstr>MIPS with Static Dual Issue</vt:lpstr>
      <vt:lpstr>MIPS with Static Dual Issue</vt:lpstr>
      <vt:lpstr>Scheduling Example</vt:lpstr>
      <vt:lpstr>Power Efficiency</vt:lpstr>
      <vt:lpstr>Cortex A8 and Intel i7</vt:lpstr>
      <vt:lpstr>ARM Cortex-A8 Pipeline</vt:lpstr>
      <vt:lpstr>ARM Cortex-A8 Performance</vt:lpstr>
      <vt:lpstr>Core i7 Pipeline</vt:lpstr>
      <vt:lpstr>Core i7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2019-03-28T13:01:40Z</dcterms:created>
  <dcterms:modified xsi:type="dcterms:W3CDTF">2019-06-07T04:11:53Z</dcterms:modified>
</cp:coreProperties>
</file>